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1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5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38C7C-D652-20A3-517F-CAD0022B7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0256C4D-3489-D318-BC83-FE59614A2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BA71F7-8621-C9DF-77AE-A3EEF2BA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46E8B7-3375-5AA2-F2DD-DDCA4A87A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B7B164-BB28-5ED5-95FC-AED81254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95D6C-0B56-693E-C351-11B33D9C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2392970-E19E-E0C5-A433-DED54FC11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B4B2F8-C078-52EC-CE7C-3C60E08D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01A08A-5366-F164-1E70-A6664D789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358372-E4E1-10CD-A385-ACBDA5AE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C819335-19D4-1F08-2F9F-C7EDA94B6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DF7271-9B8F-51A1-E3C8-4C10F0B83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0CD033-354D-096B-389B-B75EE8A1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D9375F-6A96-63FB-C3B3-FCB30D29D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1173887-AD0A-466E-D2A5-FF2E60CD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1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12FCA-0D1B-0B29-727B-B1AA52C7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509EF2-9DC2-CEA1-BAA4-F2A5CB8F7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D6C96C-52B1-0907-42BC-3E66A16B6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6F0A6A-58B0-79E3-546D-5AE2256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395008-AB84-D754-11EA-0849F66D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2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16C87-1F77-63AE-1A8C-0C99DC1B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6BB072-D6D2-0990-603A-EE7C84298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5DEF0D-ECAC-074A-6538-FC2F5663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D6F709-BA09-9444-7688-855B9D5B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222771-A448-5C2D-F5FA-BA740D684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2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147DE-B23F-5F2F-FBC2-16FC50410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A14EA1-0574-293F-AEA6-36A0E7B1A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193289-5096-8C0A-F6B9-F69A334E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EB5871-5345-3F4D-7AD3-F7EA8E2A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F7255C-29EF-8665-65B9-A1CCA4BF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C66A59-66EE-3184-27D8-FEB9E43F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3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4D6BD-7BF0-4BB6-401E-68F02A4C1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F4C4F6-760F-B328-9325-870303895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4FDAA8-6727-26C1-9B25-7D30F5A69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970BE1C-EC40-4617-8568-D8572AE06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A38A5EB-88E1-8220-9689-82C33C08D3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F4B2D20-C4DC-FC37-2C47-E79596666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F712292-C4F8-57C9-3B96-F9E09B6BF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2CEA6BC-CED5-F373-129F-8ED76F423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5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26452-A4D2-ABDF-6E9F-02091374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E52BC0-9340-756D-D9BF-0E8C6B99B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736876-9098-A640-EF66-B0B6FB9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DAC4EA-F220-6928-1362-14089F24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7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8AF563C-974A-5B8A-FEDA-A1840DD3A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38DBCC2-5EAF-DDDB-F63B-EF3233B1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F5BB91-ED0D-0BFA-F0DD-D370FE59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5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6D38A-E377-F9AE-9B17-23A0ADBEC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C23430-CC2B-4E63-AC1A-35BBA9821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A9BE68-31F9-F18F-55F0-8710CD7A4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26AEFD-1973-9AD5-2CAC-EDE0A6F4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8F4EB3-212D-8DB1-1446-89D5A2B3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3B2B25-ADAB-06FB-2A77-ED79035F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1F39A-F87A-4556-0FC2-1B5550FA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B783958-86B5-370B-8FBF-A6C351514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4AAD38-FAA6-543F-A6F4-33F500EEA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F85F16-BF01-AC4A-B2D3-C49C8C50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DA00AA-059F-4F89-0E50-78C9DB827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9A31CF-349D-864B-143C-F76FA385B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4095211-CE5B-8B69-01CA-CC357A895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D126F78-79C9-0F3C-1553-F06AA58B9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A524B6-1D36-CB3B-4C08-41436C84F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514053-D3DA-486D-B5F1-F869649BB093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477330-DFC6-F8CB-DCD0-57F77E84A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84CF9E-2F14-033F-1104-06A990A6B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EAAC9E-A46E-4BC3-8591-9FB26D66E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bcanskyrozcestnik.cz/european-march-for-ukraine/" TargetMode="External"/><Relationship Id="rId2" Type="http://schemas.openxmlformats.org/officeDocument/2006/relationships/hyperlink" Target="https://obcanskyrozcestnik.cz/event-estonian-plan-in-pragu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bcanskyrozcestnik.cz/event-estonian-plan-in-prague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facebook.com/europeanmar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obcanskyrozcestnik.cz/european-march-for-ukrain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bcanskyrozcestnik.cz/european-march-for-ukraine/" TargetMode="External"/><Relationship Id="rId2" Type="http://schemas.openxmlformats.org/officeDocument/2006/relationships/hyperlink" Target="https://obcanskyrozcestnik.cz/answers-march-for-ukrai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1" name="Rectangle 107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C76255BD-259A-46D9-DDFB-15D5987BC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5852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072" name="Rectangle 107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42B1F9-D338-F129-6A24-F13984672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5200"/>
              <a:t>European March for Ukraine</a:t>
            </a:r>
            <a:endParaRPr lang="en-US" sz="5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29E82E-F6F0-CF61-CE75-4F92D0743A26}"/>
              </a:ext>
            </a:extLst>
          </p:cNvPr>
          <p:cNvSpPr/>
          <p:nvPr/>
        </p:nvSpPr>
        <p:spPr>
          <a:xfrm>
            <a:off x="1342851" y="4469548"/>
            <a:ext cx="1359406" cy="136572"/>
          </a:xfrm>
          <a:prstGeom prst="rect">
            <a:avLst/>
          </a:prstGeom>
          <a:solidFill>
            <a:srgbClr val="0F9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9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CFE385B8-068B-56D1-DB75-1DF153F3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5334000" cy="1402470"/>
          </a:xfrm>
        </p:spPr>
        <p:txBody>
          <a:bodyPr anchor="t">
            <a:normAutofit/>
          </a:bodyPr>
          <a:lstStyle/>
          <a:p>
            <a:r>
              <a:rPr lang="en-US" sz="3200" b="1" dirty="0"/>
              <a:t>Inspiration and pilot marches</a:t>
            </a:r>
          </a:p>
        </p:txBody>
      </p:sp>
      <p:cxnSp>
        <p:nvCxnSpPr>
          <p:cNvPr id="1095" name="Straight Connector 109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D7E95EF2-7115-6BED-A38E-F5D5F3B64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1397"/>
            <a:ext cx="5334000" cy="359120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500" dirty="0"/>
              <a:t>We are following our previous larger event – </a:t>
            </a:r>
            <a:r>
              <a:rPr lang="cs-CZ" sz="2500" b="1" dirty="0">
                <a:hlinkClick r:id="rId2"/>
              </a:rPr>
              <a:t>Estonian plan</a:t>
            </a:r>
            <a:r>
              <a:rPr lang="cs-CZ" sz="2500" dirty="0">
                <a:hlinkClick r:id="rId2"/>
              </a:rPr>
              <a:t> </a:t>
            </a:r>
            <a:r>
              <a:rPr lang="cs-CZ" sz="2500" b="1" dirty="0">
                <a:hlinkClick r:id="rId2"/>
              </a:rPr>
              <a:t>for Ukraine </a:t>
            </a:r>
            <a:r>
              <a:rPr lang="cs-CZ" sz="2500" dirty="0"/>
              <a:t>flashmob in Prague</a:t>
            </a:r>
            <a:r>
              <a:rPr lang="en-US" sz="2500" dirty="0"/>
              <a:t>.</a:t>
            </a:r>
            <a:endParaRPr lang="cs-CZ" sz="2500" dirty="0"/>
          </a:p>
          <a:p>
            <a:pPr marL="0" indent="0">
              <a:buNone/>
            </a:pPr>
            <a:r>
              <a:rPr lang="en-US" sz="2500" dirty="0"/>
              <a:t>And </a:t>
            </a:r>
            <a:r>
              <a:rPr lang="en-US" sz="2500" b="1" dirty="0">
                <a:hlinkClick r:id="rId3"/>
              </a:rPr>
              <a:t>2 pilot marches </a:t>
            </a:r>
            <a:r>
              <a:rPr lang="en-US" sz="2500" dirty="0"/>
              <a:t>in cooperation with initiative across Czech republic in October.</a:t>
            </a:r>
          </a:p>
          <a:p>
            <a:r>
              <a:rPr lang="en-US" sz="2500" dirty="0"/>
              <a:t>3-day march from </a:t>
            </a:r>
            <a:r>
              <a:rPr lang="en-US" sz="2500" dirty="0" err="1"/>
              <a:t>Česká</a:t>
            </a:r>
            <a:r>
              <a:rPr lang="en-US" sz="2500" dirty="0"/>
              <a:t> </a:t>
            </a:r>
            <a:r>
              <a:rPr lang="en-US" sz="2500" dirty="0" err="1"/>
              <a:t>Lípa</a:t>
            </a:r>
            <a:r>
              <a:rPr lang="en-US" sz="2500" dirty="0"/>
              <a:t> to Prague.</a:t>
            </a:r>
          </a:p>
          <a:p>
            <a:r>
              <a:rPr lang="en-US" sz="2500" dirty="0"/>
              <a:t>March from </a:t>
            </a:r>
            <a:r>
              <a:rPr lang="en-US" sz="2500" dirty="0" err="1"/>
              <a:t>Trutnov</a:t>
            </a:r>
            <a:r>
              <a:rPr lang="en-US" sz="2500" dirty="0"/>
              <a:t> to </a:t>
            </a:r>
            <a:r>
              <a:rPr lang="en-US" sz="2500" dirty="0" err="1"/>
              <a:t>Hrádeček</a:t>
            </a:r>
            <a:r>
              <a:rPr lang="en-US" sz="2500" dirty="0"/>
              <a:t> (cottage of Václav Havel) this time dedicated to Ukraine.</a:t>
            </a:r>
            <a:endParaRPr lang="cs-CZ" sz="25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E76537-1727-F1FE-A101-A4A49B642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r="-1" b="729"/>
          <a:stretch/>
        </p:blipFill>
        <p:spPr bwMode="auto">
          <a:xfrm>
            <a:off x="6217139" y="0"/>
            <a:ext cx="521286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EF0D8-23A7-4C10-C87F-8DE630B67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7" r="6437"/>
          <a:stretch/>
        </p:blipFill>
        <p:spPr>
          <a:xfrm>
            <a:off x="6217139" y="3487003"/>
            <a:ext cx="5212861" cy="33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9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0" name="Rectangle 1059">
            <a:extLst>
              <a:ext uri="{FF2B5EF4-FFF2-40B4-BE49-F238E27FC236}">
                <a16:creationId xmlns:a16="http://schemas.microsoft.com/office/drawing/2014/main" id="{201C88F9-E440-45DE-A776-9609EB590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10FC61-0E56-6008-B06B-FB821858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26" y="895619"/>
            <a:ext cx="3936557" cy="17305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Pilot events</a:t>
            </a:r>
            <a:r>
              <a:rPr lang="en-US" sz="4500" dirty="0"/>
              <a:t> in news:</a:t>
            </a:r>
            <a:endParaRPr lang="en-US" sz="4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5BC49-F55C-7558-37E7-4AC38CA84EA6}"/>
              </a:ext>
            </a:extLst>
          </p:cNvPr>
          <p:cNvSpPr txBox="1"/>
          <p:nvPr/>
        </p:nvSpPr>
        <p:spPr>
          <a:xfrm>
            <a:off x="6916467" y="6562932"/>
            <a:ext cx="5574460" cy="470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Sources:  </a:t>
            </a: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FB European March for Ukraine </a:t>
            </a: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 </a:t>
            </a:r>
            <a:r>
              <a: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Estonian plan event </a:t>
            </a:r>
            <a:endParaRPr lang="en-US" sz="15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191ACB-A2FE-DFAF-3A0F-1F6CC858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416" y="843175"/>
            <a:ext cx="5235184" cy="3429000"/>
          </a:xfrm>
          <a:prstGeom prst="rect">
            <a:avLst/>
          </a:prstGeom>
          <a:ln>
            <a:solidFill>
              <a:srgbClr val="0F9ED5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34EAEB-76C7-D941-F0B8-10A889AA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9012" b="-3"/>
          <a:stretch/>
        </p:blipFill>
        <p:spPr bwMode="auto">
          <a:xfrm>
            <a:off x="7418856" y="463456"/>
            <a:ext cx="4569682" cy="3121307"/>
          </a:xfrm>
          <a:prstGeom prst="rect">
            <a:avLst/>
          </a:prstGeom>
          <a:noFill/>
          <a:ln>
            <a:solidFill>
              <a:srgbClr val="0F9E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ůže jít o obrázek 5 lidí a text">
            <a:extLst>
              <a:ext uri="{FF2B5EF4-FFF2-40B4-BE49-F238E27FC236}">
                <a16:creationId xmlns:a16="http://schemas.microsoft.com/office/drawing/2014/main" id="{F756342E-BD41-ECCB-377E-CFC94A559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68" y="2692584"/>
            <a:ext cx="2870496" cy="3344267"/>
          </a:xfrm>
          <a:prstGeom prst="rect">
            <a:avLst/>
          </a:prstGeom>
          <a:noFill/>
          <a:ln>
            <a:solidFill>
              <a:srgbClr val="0F9E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so Anton Geraschenko informed about event Estonian plan in Prague.">
            <a:extLst>
              <a:ext uri="{FF2B5EF4-FFF2-40B4-BE49-F238E27FC236}">
                <a16:creationId xmlns:a16="http://schemas.microsoft.com/office/drawing/2014/main" id="{91BAFBF8-37AE-26C2-15B7-E457230C2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6124" y="2300989"/>
            <a:ext cx="4631772" cy="3913847"/>
          </a:xfrm>
          <a:prstGeom prst="rect">
            <a:avLst/>
          </a:prstGeom>
          <a:noFill/>
          <a:ln>
            <a:solidFill>
              <a:srgbClr val="0F9E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9D98F9-BB8E-FFAA-C21B-4AD753E0E2CA}"/>
              </a:ext>
            </a:extLst>
          </p:cNvPr>
          <p:cNvSpPr/>
          <p:nvPr/>
        </p:nvSpPr>
        <p:spPr>
          <a:xfrm>
            <a:off x="75713" y="975721"/>
            <a:ext cx="806671" cy="160478"/>
          </a:xfrm>
          <a:prstGeom prst="rect">
            <a:avLst/>
          </a:prstGeom>
          <a:solidFill>
            <a:srgbClr val="0F9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72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0FC61-0E56-6008-B06B-FB821858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142240"/>
            <a:ext cx="5291663" cy="1225384"/>
          </a:xfrm>
        </p:spPr>
        <p:txBody>
          <a:bodyPr anchor="b">
            <a:normAutofit/>
          </a:bodyPr>
          <a:lstStyle/>
          <a:p>
            <a:r>
              <a:rPr lang="cs-CZ" sz="4000" dirty="0"/>
              <a:t>Goal of European March for Ukraine 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D8656-29EB-762A-8CC8-C06BEFBC1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1592692"/>
            <a:ext cx="5667360" cy="51230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500" dirty="0"/>
              <a:t>We promote the idea that European countries </a:t>
            </a:r>
            <a:r>
              <a:rPr lang="cs-CZ" sz="2500" b="1" dirty="0"/>
              <a:t>should create robust joint defense fund for Ukraine = for Europe.</a:t>
            </a:r>
          </a:p>
          <a:p>
            <a:pPr marL="0" indent="0">
              <a:buNone/>
            </a:pPr>
            <a:endParaRPr lang="cs-CZ" sz="2500" b="1" dirty="0"/>
          </a:p>
          <a:p>
            <a:pPr marL="0" indent="0">
              <a:buNone/>
            </a:pPr>
            <a:r>
              <a:rPr lang="cs-CZ" sz="2500" dirty="0"/>
              <a:t>We shall use detterence by economical power – as Estonian plan says (0,25% western GDP per year as military support of Ukraine). European countries can borrow such amount</a:t>
            </a:r>
            <a:r>
              <a:rPr lang="en-US" sz="2500" dirty="0"/>
              <a:t> (100B euro)</a:t>
            </a:r>
            <a:r>
              <a:rPr lang="cs-CZ" sz="2500" dirty="0"/>
              <a:t> on financial markets as they did after </a:t>
            </a:r>
            <a:r>
              <a:rPr lang="en-US" sz="2500" dirty="0"/>
              <a:t>pandemic (800B euro)</a:t>
            </a:r>
            <a:r>
              <a:rPr lang="cs-CZ" sz="2500" dirty="0"/>
              <a:t>. </a:t>
            </a:r>
            <a:r>
              <a:rPr lang="cs-CZ" sz="2500" b="1" dirty="0"/>
              <a:t>Russia cannot</a:t>
            </a:r>
            <a:r>
              <a:rPr lang="en-US" sz="2500" b="1" dirty="0"/>
              <a:t> do this and is economically much smaller</a:t>
            </a:r>
            <a:r>
              <a:rPr lang="cs-CZ" sz="2500" b="1" dirty="0"/>
              <a:t>. </a:t>
            </a:r>
            <a:endParaRPr lang="en-US" sz="2500" b="1" dirty="0"/>
          </a:p>
          <a:p>
            <a:pPr marL="0" indent="0">
              <a:buNone/>
            </a:pPr>
            <a:endParaRPr lang="cs-CZ" sz="2500" dirty="0"/>
          </a:p>
          <a:p>
            <a:pPr marL="0" indent="0">
              <a:buNone/>
            </a:pPr>
            <a:r>
              <a:rPr lang="cs-CZ" sz="2500" dirty="0"/>
              <a:t>This is realistic path for peace</a:t>
            </a:r>
            <a:r>
              <a:rPr lang="en-US" sz="2500" dirty="0"/>
              <a:t> and in line with Estonian plan and Draghi proposal. </a:t>
            </a:r>
            <a:endParaRPr lang="cs-CZ" sz="2500" dirty="0"/>
          </a:p>
        </p:txBody>
      </p:sp>
      <p:pic>
        <p:nvPicPr>
          <p:cNvPr id="5" name="Picture 4" descr="A group of people holding flags and a sign&#10;&#10;Description automatically generated">
            <a:extLst>
              <a:ext uri="{FF2B5EF4-FFF2-40B4-BE49-F238E27FC236}">
                <a16:creationId xmlns:a16="http://schemas.microsoft.com/office/drawing/2014/main" id="{CE1AD51B-8619-DD67-7F94-4160A6EB9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6" r="22636"/>
          <a:stretch/>
        </p:blipFill>
        <p:spPr>
          <a:xfrm>
            <a:off x="0" y="0"/>
            <a:ext cx="619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0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DEDCC5D-8B8A-40DB-BE90-A3AA27C6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10FC61-0E56-6008-B06B-FB821858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832" y="22462"/>
            <a:ext cx="9849751" cy="1349671"/>
          </a:xfrm>
        </p:spPr>
        <p:txBody>
          <a:bodyPr anchor="b">
            <a:normAutofit/>
          </a:bodyPr>
          <a:lstStyle/>
          <a:p>
            <a:r>
              <a:rPr lang="en-US" sz="4200" dirty="0"/>
              <a:t>Preliminary</a:t>
            </a:r>
            <a:r>
              <a:rPr lang="cs-CZ" sz="4200" dirty="0"/>
              <a:t> route of the </a:t>
            </a:r>
            <a:r>
              <a:rPr lang="en-US" sz="4200" dirty="0"/>
              <a:t>proposed long march</a:t>
            </a:r>
            <a:r>
              <a:rPr lang="cs-CZ" sz="4200" dirty="0"/>
              <a:t> (from </a:t>
            </a:r>
            <a:r>
              <a:rPr lang="en-US" sz="4200" dirty="0"/>
              <a:t>Berlin</a:t>
            </a:r>
            <a:r>
              <a:rPr lang="cs-CZ" sz="4200" dirty="0"/>
              <a:t> to Lviv)</a:t>
            </a:r>
            <a:endParaRPr lang="en-US" sz="4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86582-449C-254D-47B0-9941C3E9A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52" y="1372133"/>
            <a:ext cx="9849751" cy="522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85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0FC61-0E56-6008-B06B-FB821858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20" y="-237990"/>
            <a:ext cx="11814242" cy="1325563"/>
          </a:xfrm>
        </p:spPr>
        <p:txBody>
          <a:bodyPr>
            <a:normAutofit/>
          </a:bodyPr>
          <a:lstStyle/>
          <a:p>
            <a:r>
              <a:rPr lang="cs-CZ" sz="4000" dirty="0"/>
              <a:t>Ideas </a:t>
            </a:r>
            <a:r>
              <a:rPr lang="en-US" sz="4000" dirty="0"/>
              <a:t>for stops on</a:t>
            </a:r>
            <a:r>
              <a:rPr lang="cs-CZ" sz="4000" dirty="0"/>
              <a:t> the way - European March for Ukraine </a:t>
            </a:r>
            <a:endParaRPr lang="en-US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D8656-29EB-762A-8CC8-C06BEFBC1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219" y="3540062"/>
            <a:ext cx="4225990" cy="96297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/>
              <a:t>March p</a:t>
            </a:r>
            <a:r>
              <a:rPr lang="cs-CZ" sz="1800" dirty="0"/>
              <a:t>ictures in nature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7F911F1-60C4-37B2-DC8E-9832F4405FBC}"/>
              </a:ext>
            </a:extLst>
          </p:cNvPr>
          <p:cNvSpPr txBox="1">
            <a:spLocks/>
          </p:cNvSpPr>
          <p:nvPr/>
        </p:nvSpPr>
        <p:spPr>
          <a:xfrm>
            <a:off x="448710" y="1407637"/>
            <a:ext cx="2858311" cy="96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sz="1800"/>
              <a:t>Panel discussions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919484F3-42CE-77EB-624A-6E5EBECA8426}"/>
              </a:ext>
            </a:extLst>
          </p:cNvPr>
          <p:cNvSpPr txBox="1">
            <a:spLocks/>
          </p:cNvSpPr>
          <p:nvPr/>
        </p:nvSpPr>
        <p:spPr>
          <a:xfrm>
            <a:off x="4084219" y="1084164"/>
            <a:ext cx="4343337" cy="96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sz="1800" dirty="0"/>
              <a:t>Street </a:t>
            </a:r>
            <a:r>
              <a:rPr lang="en-US" sz="1800" dirty="0"/>
              <a:t>marches</a:t>
            </a:r>
            <a:r>
              <a:rPr lang="cs-CZ" sz="1800" dirty="0"/>
              <a:t> / city rallies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5F3E8B8-7553-01FA-0931-9CCD476C95F5}"/>
              </a:ext>
            </a:extLst>
          </p:cNvPr>
          <p:cNvSpPr txBox="1">
            <a:spLocks/>
          </p:cNvSpPr>
          <p:nvPr/>
        </p:nvSpPr>
        <p:spPr>
          <a:xfrm>
            <a:off x="7865583" y="884537"/>
            <a:ext cx="3553513" cy="550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sz="1800" dirty="0"/>
              <a:t>Press conferences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56396F8-C426-525E-66FA-E75353055B8D}"/>
              </a:ext>
            </a:extLst>
          </p:cNvPr>
          <p:cNvSpPr txBox="1">
            <a:spLocks/>
          </p:cNvSpPr>
          <p:nvPr/>
        </p:nvSpPr>
        <p:spPr>
          <a:xfrm>
            <a:off x="483490" y="4291929"/>
            <a:ext cx="5001833" cy="96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/>
              <a:t>Walks with well-known people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/>
          </a:p>
          <a:p>
            <a:pPr marL="0" indent="0">
              <a:buFont typeface="Arial" panose="020B0604020202020204" pitchFamily="34" charset="0"/>
              <a:buNone/>
            </a:pPr>
            <a:endParaRPr lang="cs-CZ" sz="2400"/>
          </a:p>
          <a:p>
            <a:endParaRPr lang="cs-CZ" sz="2400"/>
          </a:p>
        </p:txBody>
      </p:sp>
      <p:pic>
        <p:nvPicPr>
          <p:cNvPr id="1026" name="Picture 2" descr="Není k dispozici žádný popis fotky.">
            <a:extLst>
              <a:ext uri="{FF2B5EF4-FFF2-40B4-BE49-F238E27FC236}">
                <a16:creationId xmlns:a16="http://schemas.microsoft.com/office/drawing/2014/main" id="{1DE1630E-AA93-53AF-0790-6316A660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90" y="4486848"/>
            <a:ext cx="3266831" cy="2175872"/>
          </a:xfrm>
          <a:prstGeom prst="rect">
            <a:avLst/>
          </a:prstGeom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8C2E62E-9602-D2F2-8F63-3D86CCAE6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93" y="1603100"/>
            <a:ext cx="3318728" cy="20646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0950C18-670E-E6E8-C861-DBB31938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584" y="1159668"/>
            <a:ext cx="2973434" cy="20331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A group of people holding signs and flags&#10;&#10;Description automatically generated">
            <a:extLst>
              <a:ext uri="{FF2B5EF4-FFF2-40B4-BE49-F238E27FC236}">
                <a16:creationId xmlns:a16="http://schemas.microsoft.com/office/drawing/2014/main" id="{2AA49DE5-5454-B469-6D39-491FE0BB0D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23143"/>
          <a:stretch/>
        </p:blipFill>
        <p:spPr>
          <a:xfrm>
            <a:off x="4084219" y="1407637"/>
            <a:ext cx="3153102" cy="33915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 descr="A group of people standing on a stone bridge over a river&#10;&#10;Description automatically generated">
            <a:extLst>
              <a:ext uri="{FF2B5EF4-FFF2-40B4-BE49-F238E27FC236}">
                <a16:creationId xmlns:a16="http://schemas.microsoft.com/office/drawing/2014/main" id="{ABBFD4C5-A236-6929-2E2B-C9FB725AA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51" y="3759959"/>
            <a:ext cx="4091675" cy="30687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4099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41" name="Arc 104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10FC61-0E56-6008-B06B-FB821858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194" y="658879"/>
            <a:ext cx="5458838" cy="1325563"/>
          </a:xfrm>
        </p:spPr>
        <p:txBody>
          <a:bodyPr>
            <a:normAutofit/>
          </a:bodyPr>
          <a:lstStyle/>
          <a:p>
            <a:r>
              <a:rPr lang="cs-CZ" dirty="0"/>
              <a:t>European March for Ukraine</a:t>
            </a:r>
            <a:r>
              <a:rPr lang="en-US" dirty="0"/>
              <a:t>: main features</a:t>
            </a:r>
            <a:r>
              <a:rPr lang="cs-CZ" dirty="0"/>
              <a:t> </a:t>
            </a:r>
            <a:endParaRPr lang="en-US" dirty="0"/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D8656-29EB-762A-8CC8-C06BEFBC1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3" y="2324961"/>
            <a:ext cx="5458838" cy="41925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200" b="1" dirty="0"/>
              <a:t>Main advantage: </a:t>
            </a:r>
            <a:r>
              <a:rPr lang="cs-CZ" sz="2200" dirty="0"/>
              <a:t>interesting idea almost for everyone. It can really raise awareness and help improve defense of Europe (Ukraine at the frontline) in critical times.</a:t>
            </a:r>
            <a:r>
              <a:rPr lang="en-US" sz="2200" dirty="0"/>
              <a:t> It is a powerful tool, fresh for public and media – bringing stories of participants and their motivation.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b="1" dirty="0"/>
              <a:t>Concerns and countermeasures: </a:t>
            </a:r>
            <a:r>
              <a:rPr lang="cs-CZ" sz="2200" b="0" dirty="0"/>
              <a:t>Main question seems to be if we can find enough participants for enough time. But nobody needs to walk all distance – we</a:t>
            </a:r>
            <a:r>
              <a:rPr lang="en-US" sz="2200" b="0" dirty="0"/>
              <a:t> can split it to short sections. People can join around their city for 1-2 days.</a:t>
            </a:r>
          </a:p>
          <a:p>
            <a:pPr marL="0" indent="0">
              <a:buNone/>
            </a:pPr>
            <a:r>
              <a:rPr lang="en-US" sz="2200" dirty="0"/>
              <a:t>For that, we are looking for </a:t>
            </a:r>
            <a:r>
              <a:rPr lang="en-US" sz="2200" b="1" dirty="0"/>
              <a:t>organizers</a:t>
            </a:r>
            <a:r>
              <a:rPr lang="en-US" sz="2200" dirty="0"/>
              <a:t> and </a:t>
            </a:r>
            <a:r>
              <a:rPr lang="en-US" sz="2200" b="1" dirty="0"/>
              <a:t>walkers</a:t>
            </a:r>
            <a:r>
              <a:rPr lang="en-US" sz="2200" dirty="0"/>
              <a:t>. Please follow our </a:t>
            </a:r>
            <a:r>
              <a:rPr lang="en-US" sz="2200" dirty="0">
                <a:hlinkClick r:id="rId2"/>
              </a:rPr>
              <a:t>webpage</a:t>
            </a:r>
            <a:r>
              <a:rPr lang="en-US" sz="2200" dirty="0"/>
              <a:t> for registering your possible help.</a:t>
            </a:r>
          </a:p>
        </p:txBody>
      </p:sp>
      <p:pic>
        <p:nvPicPr>
          <p:cNvPr id="21" name="Picture 20" descr="A person holding a flag&#10;&#10;Description automatically generated">
            <a:extLst>
              <a:ext uri="{FF2B5EF4-FFF2-40B4-BE49-F238E27FC236}">
                <a16:creationId xmlns:a16="http://schemas.microsoft.com/office/drawing/2014/main" id="{E26DB4EC-418F-F7BA-6142-E335FB19AE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/>
          <a:stretch/>
        </p:blipFill>
        <p:spPr>
          <a:xfrm>
            <a:off x="392535" y="653284"/>
            <a:ext cx="5109893" cy="44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36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6" name="Rectangle 106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E836E12-770F-2E37-CF5F-133462587DF6}"/>
              </a:ext>
            </a:extLst>
          </p:cNvPr>
          <p:cNvSpPr txBox="1">
            <a:spLocks/>
          </p:cNvSpPr>
          <p:nvPr/>
        </p:nvSpPr>
        <p:spPr>
          <a:xfrm>
            <a:off x="6625988" y="75063"/>
            <a:ext cx="5562963" cy="5944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3200" b="1" dirty="0">
                <a:latin typeface="+mn-lt"/>
                <a:ea typeface="+mn-ea"/>
                <a:cs typeface="+mn-cs"/>
              </a:rPr>
              <a:t>European March for Ukraine 2024/2025</a:t>
            </a:r>
          </a:p>
          <a:p>
            <a:pPr algn="l">
              <a:spcAft>
                <a:spcPts val="600"/>
              </a:spcAft>
            </a:pPr>
            <a:endParaRPr lang="en-US" sz="2000" b="1" dirty="0">
              <a:latin typeface="+mn-lt"/>
              <a:ea typeface="+mn-ea"/>
              <a:cs typeface="+mn-cs"/>
            </a:endParaRPr>
          </a:p>
          <a:p>
            <a:pPr algn="l">
              <a:spcAft>
                <a:spcPts val="600"/>
              </a:spcAft>
            </a:pPr>
            <a:r>
              <a:rPr lang="en-US" sz="2000" b="1" dirty="0">
                <a:latin typeface="+mn-lt"/>
                <a:ea typeface="+mn-ea"/>
                <a:cs typeface="+mn-cs"/>
              </a:rPr>
              <a:t>Possible timings:</a:t>
            </a:r>
          </a:p>
          <a:p>
            <a:pPr marL="3429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In spring the latest, possible around 24.2.2025</a:t>
            </a:r>
          </a:p>
          <a:p>
            <a:pPr marL="342900"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Or be ready for any event triggering such public attention that it needs such massive and </a:t>
            </a:r>
            <a:r>
              <a:rPr lang="en-US" sz="2000" dirty="0" err="1">
                <a:latin typeface="+mn-lt"/>
                <a:ea typeface="+mn-ea"/>
                <a:cs typeface="+mn-cs"/>
              </a:rPr>
              <a:t>inovative</a:t>
            </a:r>
            <a:r>
              <a:rPr lang="en-US" sz="2000" dirty="0">
                <a:latin typeface="+mn-lt"/>
                <a:ea typeface="+mn-ea"/>
                <a:cs typeface="+mn-cs"/>
              </a:rPr>
              <a:t> citizen action</a:t>
            </a:r>
          </a:p>
          <a:p>
            <a:pPr algn="l">
              <a:spcAft>
                <a:spcPts val="600"/>
              </a:spcAft>
            </a:pPr>
            <a:r>
              <a:rPr lang="en-US" sz="2000" b="1" dirty="0">
                <a:latin typeface="+mn-lt"/>
                <a:ea typeface="+mn-ea"/>
                <a:cs typeface="+mn-cs"/>
              </a:rPr>
              <a:t>Objective:</a:t>
            </a: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</a:rPr>
              <a:t>Support joint fund for European = Ukrainian defense (Estonian plan). </a:t>
            </a: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  <a:p>
            <a:pPr algn="l">
              <a:spcAft>
                <a:spcPts val="600"/>
              </a:spcAft>
            </a:pPr>
            <a:r>
              <a:rPr lang="en-US" sz="2000" b="1" dirty="0">
                <a:latin typeface="+mn-lt"/>
                <a:ea typeface="+mn-ea"/>
                <a:cs typeface="+mn-cs"/>
              </a:rPr>
              <a:t>Q&amp;A section on our webpage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  <a:hlinkClick r:id="rId2"/>
              </a:rPr>
              <a:t>Questions and answers - goals and practical matters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pPr algn="l">
              <a:spcAft>
                <a:spcPts val="600"/>
              </a:spcAft>
            </a:pPr>
            <a:r>
              <a:rPr lang="en-US" sz="2000" dirty="0">
                <a:latin typeface="+mn-lt"/>
                <a:ea typeface="+mn-ea"/>
                <a:cs typeface="+mn-cs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en-US" sz="2000" b="1" dirty="0">
                <a:latin typeface="+mn-lt"/>
                <a:ea typeface="+mn-ea"/>
                <a:cs typeface="+mn-cs"/>
              </a:rPr>
              <a:t>Join us:</a:t>
            </a: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+mn-ea"/>
                <a:cs typeface="+mn-cs"/>
                <a:hlinkClick r:id="rId3"/>
              </a:rPr>
              <a:t>marchforukraine.net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pPr indent="-2286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53DC9-CF31-5B29-D736-0899B1916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241" y="0"/>
            <a:ext cx="653732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B092E1-D3E9-7999-F3E1-FAF4E5909CC8}"/>
              </a:ext>
            </a:extLst>
          </p:cNvPr>
          <p:cNvSpPr/>
          <p:nvPr/>
        </p:nvSpPr>
        <p:spPr>
          <a:xfrm>
            <a:off x="10832594" y="634527"/>
            <a:ext cx="1359406" cy="136572"/>
          </a:xfrm>
          <a:prstGeom prst="rect">
            <a:avLst/>
          </a:prstGeom>
          <a:solidFill>
            <a:srgbClr val="0F9E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556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414</Words>
  <Application>Microsoft Office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Motiv Office</vt:lpstr>
      <vt:lpstr>European March for Ukraine</vt:lpstr>
      <vt:lpstr>Inspiration and pilot marches</vt:lpstr>
      <vt:lpstr>Pilot events in news:</vt:lpstr>
      <vt:lpstr>Goal of European March for Ukraine </vt:lpstr>
      <vt:lpstr>Preliminary route of the proposed long march (from Berlin to Lviv)</vt:lpstr>
      <vt:lpstr>Ideas for stops on the way - European March for Ukraine </vt:lpstr>
      <vt:lpstr>European March for Ukraine: main features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Michal Majzner</dc:creator>
  <cp:lastModifiedBy>Michal Majzner</cp:lastModifiedBy>
  <cp:revision>6</cp:revision>
  <dcterms:created xsi:type="dcterms:W3CDTF">2024-07-22T14:52:56Z</dcterms:created>
  <dcterms:modified xsi:type="dcterms:W3CDTF">2024-10-08T11:41:42Z</dcterms:modified>
</cp:coreProperties>
</file>