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58" r:id="rId5"/>
    <p:sldId id="261" r:id="rId6"/>
    <p:sldId id="264" r:id="rId7"/>
    <p:sldId id="259" r:id="rId8"/>
    <p:sldId id="260"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2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138C7C-D652-20A3-517F-CAD0022B7D3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a:p>
        </p:txBody>
      </p:sp>
      <p:sp>
        <p:nvSpPr>
          <p:cNvPr id="3" name="Podnadpis 2">
            <a:extLst>
              <a:ext uri="{FF2B5EF4-FFF2-40B4-BE49-F238E27FC236}">
                <a16:creationId xmlns:a16="http://schemas.microsoft.com/office/drawing/2014/main" id="{D0256C4D-3489-D318-BC83-FE59614A2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a:p>
        </p:txBody>
      </p:sp>
      <p:sp>
        <p:nvSpPr>
          <p:cNvPr id="4" name="Zástupný symbol pro datum 3">
            <a:extLst>
              <a:ext uri="{FF2B5EF4-FFF2-40B4-BE49-F238E27FC236}">
                <a16:creationId xmlns:a16="http://schemas.microsoft.com/office/drawing/2014/main" id="{68BA71F7-8621-C9DF-77AE-A3EEF2BAB387}"/>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5" name="Zástupný symbol pro zápatí 4">
            <a:extLst>
              <a:ext uri="{FF2B5EF4-FFF2-40B4-BE49-F238E27FC236}">
                <a16:creationId xmlns:a16="http://schemas.microsoft.com/office/drawing/2014/main" id="{9C46E8B7-3375-5AA2-F2DD-DDCA4A87A7ED}"/>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47B7B164-BB28-5ED5-95FC-AED81254A1DF}"/>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161635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895D6C-0B56-693E-C351-11B33D9C0F01}"/>
              </a:ext>
            </a:extLst>
          </p:cNvPr>
          <p:cNvSpPr>
            <a:spLocks noGrp="1"/>
          </p:cNvSpPr>
          <p:nvPr>
            <p:ph type="title"/>
          </p:nvPr>
        </p:nvSpPr>
        <p:spPr/>
        <p:txBody>
          <a:bodyPr/>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02392970-E19E-E0C5-A433-DED54FC115E3}"/>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C9B4B2F8-C078-52EC-CE7C-3C60E08D7064}"/>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5" name="Zástupný symbol pro zápatí 4">
            <a:extLst>
              <a:ext uri="{FF2B5EF4-FFF2-40B4-BE49-F238E27FC236}">
                <a16:creationId xmlns:a16="http://schemas.microsoft.com/office/drawing/2014/main" id="{2901A08A-5366-F164-1E70-A6664D789F12}"/>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FB358372-E4E1-10CD-A385-ACBDA5AEBA8A}"/>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24260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6C819335-19D4-1F08-2F9F-C7EDA94B6CE9}"/>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US"/>
          </a:p>
        </p:txBody>
      </p:sp>
      <p:sp>
        <p:nvSpPr>
          <p:cNvPr id="3" name="Zástupný symbol pro svislý text 2">
            <a:extLst>
              <a:ext uri="{FF2B5EF4-FFF2-40B4-BE49-F238E27FC236}">
                <a16:creationId xmlns:a16="http://schemas.microsoft.com/office/drawing/2014/main" id="{45DF7271-9B8F-51A1-E3C8-4C10F0B83CA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440CD033-354D-096B-389B-B75EE8A1DBCB}"/>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5" name="Zástupný symbol pro zápatí 4">
            <a:extLst>
              <a:ext uri="{FF2B5EF4-FFF2-40B4-BE49-F238E27FC236}">
                <a16:creationId xmlns:a16="http://schemas.microsoft.com/office/drawing/2014/main" id="{4BD9375F-6A96-63FB-C3B3-FCB30D29D158}"/>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81173887-AD0A-466E-D2A5-FF2E60CDD23D}"/>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3741317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612FCA-0D1B-0B29-727B-B1AA52C76F2C}"/>
              </a:ext>
            </a:extLst>
          </p:cNvPr>
          <p:cNvSpPr>
            <a:spLocks noGrp="1"/>
          </p:cNvSpPr>
          <p:nvPr>
            <p:ph type="title"/>
          </p:nvPr>
        </p:nvSpPr>
        <p:spPr/>
        <p:txBody>
          <a:bodyPr/>
          <a:lstStyle/>
          <a:p>
            <a:r>
              <a:rPr lang="cs-CZ"/>
              <a:t>Kliknutím lze upravit styl.</a:t>
            </a:r>
            <a:endParaRPr lang="en-US"/>
          </a:p>
        </p:txBody>
      </p:sp>
      <p:sp>
        <p:nvSpPr>
          <p:cNvPr id="3" name="Zástupný obsah 2">
            <a:extLst>
              <a:ext uri="{FF2B5EF4-FFF2-40B4-BE49-F238E27FC236}">
                <a16:creationId xmlns:a16="http://schemas.microsoft.com/office/drawing/2014/main" id="{42509EF2-9DC2-CEA1-BAA4-F2A5CB8F7605}"/>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94D6C96C-52B1-0907-42BC-3E66A16B6455}"/>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5" name="Zástupný symbol pro zápatí 4">
            <a:extLst>
              <a:ext uri="{FF2B5EF4-FFF2-40B4-BE49-F238E27FC236}">
                <a16:creationId xmlns:a16="http://schemas.microsoft.com/office/drawing/2014/main" id="{626F0A6A-58B0-79E3-546D-5AE2256752D1}"/>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7C395008-AB84-D754-11EA-0849F66D6D36}"/>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293922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E16C87-1F77-63AE-1A8C-0C99DC1B0C74}"/>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a:p>
        </p:txBody>
      </p:sp>
      <p:sp>
        <p:nvSpPr>
          <p:cNvPr id="3" name="Zástupný text 2">
            <a:extLst>
              <a:ext uri="{FF2B5EF4-FFF2-40B4-BE49-F238E27FC236}">
                <a16:creationId xmlns:a16="http://schemas.microsoft.com/office/drawing/2014/main" id="{006BB072-D6D2-0990-603A-EE7C84298A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35DEF0D-ECAC-074A-6538-FC2F5663041C}"/>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5" name="Zástupný symbol pro zápatí 4">
            <a:extLst>
              <a:ext uri="{FF2B5EF4-FFF2-40B4-BE49-F238E27FC236}">
                <a16:creationId xmlns:a16="http://schemas.microsoft.com/office/drawing/2014/main" id="{48D6F709-BA09-9444-7688-855B9D5B33A3}"/>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DB222771-A448-5C2D-F5FA-BA740D684655}"/>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338362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0147DE-B23F-5F2F-FBC2-16FC50410B7A}"/>
              </a:ext>
            </a:extLst>
          </p:cNvPr>
          <p:cNvSpPr>
            <a:spLocks noGrp="1"/>
          </p:cNvSpPr>
          <p:nvPr>
            <p:ph type="title"/>
          </p:nvPr>
        </p:nvSpPr>
        <p:spPr/>
        <p:txBody>
          <a:bodyPr/>
          <a:lstStyle/>
          <a:p>
            <a:r>
              <a:rPr lang="cs-CZ"/>
              <a:t>Kliknutím lze upravit styl.</a:t>
            </a:r>
            <a:endParaRPr lang="en-US"/>
          </a:p>
        </p:txBody>
      </p:sp>
      <p:sp>
        <p:nvSpPr>
          <p:cNvPr id="3" name="Zástupný obsah 2">
            <a:extLst>
              <a:ext uri="{FF2B5EF4-FFF2-40B4-BE49-F238E27FC236}">
                <a16:creationId xmlns:a16="http://schemas.microsoft.com/office/drawing/2014/main" id="{B3A14EA1-0574-293F-AEA6-36A0E7B1AF3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obsah 3">
            <a:extLst>
              <a:ext uri="{FF2B5EF4-FFF2-40B4-BE49-F238E27FC236}">
                <a16:creationId xmlns:a16="http://schemas.microsoft.com/office/drawing/2014/main" id="{2C193289-5096-8C0A-F6B9-F69A334E8AF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44EB5871-5345-3F4D-7AD3-F7EA8E2AB5F9}"/>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6" name="Zástupný symbol pro zápatí 5">
            <a:extLst>
              <a:ext uri="{FF2B5EF4-FFF2-40B4-BE49-F238E27FC236}">
                <a16:creationId xmlns:a16="http://schemas.microsoft.com/office/drawing/2014/main" id="{10F7255C-29EF-8665-65B9-A1CCA4BF57DE}"/>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45C66A59-66EE-3184-27D8-FEB9E43FC8A0}"/>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4031831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14D6BD-7BF0-4BB6-401E-68F02A4C16FA}"/>
              </a:ext>
            </a:extLst>
          </p:cNvPr>
          <p:cNvSpPr>
            <a:spLocks noGrp="1"/>
          </p:cNvSpPr>
          <p:nvPr>
            <p:ph type="title"/>
          </p:nvPr>
        </p:nvSpPr>
        <p:spPr>
          <a:xfrm>
            <a:off x="839788" y="365125"/>
            <a:ext cx="10515600" cy="1325563"/>
          </a:xfrm>
        </p:spPr>
        <p:txBody>
          <a:bodyPr/>
          <a:lstStyle/>
          <a:p>
            <a:r>
              <a:rPr lang="cs-CZ"/>
              <a:t>Kliknutím lze upravit styl.</a:t>
            </a:r>
            <a:endParaRPr lang="en-US"/>
          </a:p>
        </p:txBody>
      </p:sp>
      <p:sp>
        <p:nvSpPr>
          <p:cNvPr id="3" name="Zástupný text 2">
            <a:extLst>
              <a:ext uri="{FF2B5EF4-FFF2-40B4-BE49-F238E27FC236}">
                <a16:creationId xmlns:a16="http://schemas.microsoft.com/office/drawing/2014/main" id="{68F4C4F6-760F-B328-9325-870303895E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C34FDAA8-6727-26C1-9B25-7D30F5A697F7}"/>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text 4">
            <a:extLst>
              <a:ext uri="{FF2B5EF4-FFF2-40B4-BE49-F238E27FC236}">
                <a16:creationId xmlns:a16="http://schemas.microsoft.com/office/drawing/2014/main" id="{4970BE1C-EC40-4617-8568-D8572AE06F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A38A5EB-88E1-8220-9689-82C33C08D30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a:extLst>
              <a:ext uri="{FF2B5EF4-FFF2-40B4-BE49-F238E27FC236}">
                <a16:creationId xmlns:a16="http://schemas.microsoft.com/office/drawing/2014/main" id="{3F4B2D20-C4DC-FC37-2C47-E795966665DB}"/>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8" name="Zástupný symbol pro zápatí 7">
            <a:extLst>
              <a:ext uri="{FF2B5EF4-FFF2-40B4-BE49-F238E27FC236}">
                <a16:creationId xmlns:a16="http://schemas.microsoft.com/office/drawing/2014/main" id="{CF712292-C4F8-57C9-3B96-F9E09B6BF0D4}"/>
              </a:ext>
            </a:extLst>
          </p:cNvPr>
          <p:cNvSpPr>
            <a:spLocks noGrp="1"/>
          </p:cNvSpPr>
          <p:nvPr>
            <p:ph type="ftr" sz="quarter" idx="11"/>
          </p:nvPr>
        </p:nvSpPr>
        <p:spPr/>
        <p:txBody>
          <a:bodyPr/>
          <a:lstStyle/>
          <a:p>
            <a:endParaRPr lang="en-US"/>
          </a:p>
        </p:txBody>
      </p:sp>
      <p:sp>
        <p:nvSpPr>
          <p:cNvPr id="9" name="Zástupný symbol pro číslo snímku 8">
            <a:extLst>
              <a:ext uri="{FF2B5EF4-FFF2-40B4-BE49-F238E27FC236}">
                <a16:creationId xmlns:a16="http://schemas.microsoft.com/office/drawing/2014/main" id="{A2CEA6BC-CED5-F373-129F-8ED76F423A96}"/>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110085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926452-A4D2-ABDF-6E9F-02091374D5DF}"/>
              </a:ext>
            </a:extLst>
          </p:cNvPr>
          <p:cNvSpPr>
            <a:spLocks noGrp="1"/>
          </p:cNvSpPr>
          <p:nvPr>
            <p:ph type="title"/>
          </p:nvPr>
        </p:nvSpPr>
        <p:spPr/>
        <p:txBody>
          <a:bodyPr/>
          <a:lstStyle/>
          <a:p>
            <a:r>
              <a:rPr lang="cs-CZ"/>
              <a:t>Kliknutím lze upravit styl.</a:t>
            </a:r>
            <a:endParaRPr lang="en-US"/>
          </a:p>
        </p:txBody>
      </p:sp>
      <p:sp>
        <p:nvSpPr>
          <p:cNvPr id="3" name="Zástupný symbol pro datum 2">
            <a:extLst>
              <a:ext uri="{FF2B5EF4-FFF2-40B4-BE49-F238E27FC236}">
                <a16:creationId xmlns:a16="http://schemas.microsoft.com/office/drawing/2014/main" id="{3BE52BC0-9340-756D-D9BF-0E8C6B99B4FD}"/>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4" name="Zástupný symbol pro zápatí 3">
            <a:extLst>
              <a:ext uri="{FF2B5EF4-FFF2-40B4-BE49-F238E27FC236}">
                <a16:creationId xmlns:a16="http://schemas.microsoft.com/office/drawing/2014/main" id="{66736876-9098-A640-EF66-B0B6FB90E8C2}"/>
              </a:ext>
            </a:extLst>
          </p:cNvPr>
          <p:cNvSpPr>
            <a:spLocks noGrp="1"/>
          </p:cNvSpPr>
          <p:nvPr>
            <p:ph type="ftr" sz="quarter" idx="11"/>
          </p:nvPr>
        </p:nvSpPr>
        <p:spPr/>
        <p:txBody>
          <a:bodyPr/>
          <a:lstStyle/>
          <a:p>
            <a:endParaRPr lang="en-US"/>
          </a:p>
        </p:txBody>
      </p:sp>
      <p:sp>
        <p:nvSpPr>
          <p:cNvPr id="5" name="Zástupný symbol pro číslo snímku 4">
            <a:extLst>
              <a:ext uri="{FF2B5EF4-FFF2-40B4-BE49-F238E27FC236}">
                <a16:creationId xmlns:a16="http://schemas.microsoft.com/office/drawing/2014/main" id="{D8DAC4EA-F220-6928-1362-14089F24A893}"/>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1477472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8AF563C-974A-5B8A-FEDA-A1840DD3A866}"/>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3" name="Zástupný symbol pro zápatí 2">
            <a:extLst>
              <a:ext uri="{FF2B5EF4-FFF2-40B4-BE49-F238E27FC236}">
                <a16:creationId xmlns:a16="http://schemas.microsoft.com/office/drawing/2014/main" id="{B38DBCC2-5EAF-DDDB-F63B-EF3233B14139}"/>
              </a:ext>
            </a:extLst>
          </p:cNvPr>
          <p:cNvSpPr>
            <a:spLocks noGrp="1"/>
          </p:cNvSpPr>
          <p:nvPr>
            <p:ph type="ftr" sz="quarter" idx="11"/>
          </p:nvPr>
        </p:nvSpPr>
        <p:spPr/>
        <p:txBody>
          <a:bodyPr/>
          <a:lstStyle/>
          <a:p>
            <a:endParaRPr lang="en-US"/>
          </a:p>
        </p:txBody>
      </p:sp>
      <p:sp>
        <p:nvSpPr>
          <p:cNvPr id="4" name="Zástupný symbol pro číslo snímku 3">
            <a:extLst>
              <a:ext uri="{FF2B5EF4-FFF2-40B4-BE49-F238E27FC236}">
                <a16:creationId xmlns:a16="http://schemas.microsoft.com/office/drawing/2014/main" id="{F4F5BB91-ED0D-0BFA-F0DD-D370FE59EADB}"/>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80895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86D38A-E377-F9AE-9B17-23A0ADBECEA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obsah 2">
            <a:extLst>
              <a:ext uri="{FF2B5EF4-FFF2-40B4-BE49-F238E27FC236}">
                <a16:creationId xmlns:a16="http://schemas.microsoft.com/office/drawing/2014/main" id="{C0C23430-CC2B-4E63-AC1A-35BBA9821E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text 3">
            <a:extLst>
              <a:ext uri="{FF2B5EF4-FFF2-40B4-BE49-F238E27FC236}">
                <a16:creationId xmlns:a16="http://schemas.microsoft.com/office/drawing/2014/main" id="{D4A9BE68-31F9-F18F-55F0-8710CD7A4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C26AEFD-1973-9AD5-2CAC-EDE0A6F4D03F}"/>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6" name="Zástupný symbol pro zápatí 5">
            <a:extLst>
              <a:ext uri="{FF2B5EF4-FFF2-40B4-BE49-F238E27FC236}">
                <a16:creationId xmlns:a16="http://schemas.microsoft.com/office/drawing/2014/main" id="{6D8F4EB3-212D-8DB1-1446-89D5A2B3ED8C}"/>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973B2B25-ADAB-06FB-2A77-ED79035F2BEB}"/>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656816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D1F39A-F87A-4556-0FC2-1B5550FABD6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a:p>
        </p:txBody>
      </p:sp>
      <p:sp>
        <p:nvSpPr>
          <p:cNvPr id="3" name="Zástupný symbol obrázku 2">
            <a:extLst>
              <a:ext uri="{FF2B5EF4-FFF2-40B4-BE49-F238E27FC236}">
                <a16:creationId xmlns:a16="http://schemas.microsoft.com/office/drawing/2014/main" id="{5B783958-86B5-370B-8FBF-A6C351514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text 3">
            <a:extLst>
              <a:ext uri="{FF2B5EF4-FFF2-40B4-BE49-F238E27FC236}">
                <a16:creationId xmlns:a16="http://schemas.microsoft.com/office/drawing/2014/main" id="{854AAD38-FAA6-543F-A6F4-33F500EEA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30F85F16-BF01-AC4A-B2D3-C49C8C50C029}"/>
              </a:ext>
            </a:extLst>
          </p:cNvPr>
          <p:cNvSpPr>
            <a:spLocks noGrp="1"/>
          </p:cNvSpPr>
          <p:nvPr>
            <p:ph type="dt" sz="half" idx="10"/>
          </p:nvPr>
        </p:nvSpPr>
        <p:spPr/>
        <p:txBody>
          <a:bodyPr/>
          <a:lstStyle/>
          <a:p>
            <a:fld id="{7D514053-D3DA-486D-B5F1-F869649BB093}" type="datetimeFigureOut">
              <a:rPr lang="en-US" smtClean="0"/>
              <a:t>10/12/2024</a:t>
            </a:fld>
            <a:endParaRPr lang="en-US"/>
          </a:p>
        </p:txBody>
      </p:sp>
      <p:sp>
        <p:nvSpPr>
          <p:cNvPr id="6" name="Zástupný symbol pro zápatí 5">
            <a:extLst>
              <a:ext uri="{FF2B5EF4-FFF2-40B4-BE49-F238E27FC236}">
                <a16:creationId xmlns:a16="http://schemas.microsoft.com/office/drawing/2014/main" id="{FEDA00AA-059F-4F89-0E50-78C9DB827B60}"/>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9E9A31CF-349D-864B-143C-F76FA385BC0F}"/>
              </a:ext>
            </a:extLst>
          </p:cNvPr>
          <p:cNvSpPr>
            <a:spLocks noGrp="1"/>
          </p:cNvSpPr>
          <p:nvPr>
            <p:ph type="sldNum" sz="quarter" idx="12"/>
          </p:nvPr>
        </p:nvSpPr>
        <p:spPr/>
        <p:txBody>
          <a:bodyPr/>
          <a:lstStyle/>
          <a:p>
            <a:fld id="{61EAAC9E-A46E-4BC3-8591-9FB26D66EC80}" type="slidenum">
              <a:rPr lang="en-US" smtClean="0"/>
              <a:t>‹#›</a:t>
            </a:fld>
            <a:endParaRPr lang="en-US"/>
          </a:p>
        </p:txBody>
      </p:sp>
    </p:spTree>
    <p:extLst>
      <p:ext uri="{BB962C8B-B14F-4D97-AF65-F5344CB8AC3E}">
        <p14:creationId xmlns:p14="http://schemas.microsoft.com/office/powerpoint/2010/main" val="2006491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74095211-CE5B-8B69-01CA-CC357A895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a:p>
        </p:txBody>
      </p:sp>
      <p:sp>
        <p:nvSpPr>
          <p:cNvPr id="3" name="Zástupný text 2">
            <a:extLst>
              <a:ext uri="{FF2B5EF4-FFF2-40B4-BE49-F238E27FC236}">
                <a16:creationId xmlns:a16="http://schemas.microsoft.com/office/drawing/2014/main" id="{8D126F78-79C9-0F3C-1553-F06AA58B97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47A524B6-1D36-CB3B-4C08-41436C84FA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14053-D3DA-486D-B5F1-F869649BB093}" type="datetimeFigureOut">
              <a:rPr lang="en-US" smtClean="0"/>
              <a:t>10/12/2024</a:t>
            </a:fld>
            <a:endParaRPr lang="en-US"/>
          </a:p>
        </p:txBody>
      </p:sp>
      <p:sp>
        <p:nvSpPr>
          <p:cNvPr id="5" name="Zástupný symbol pro zápatí 4">
            <a:extLst>
              <a:ext uri="{FF2B5EF4-FFF2-40B4-BE49-F238E27FC236}">
                <a16:creationId xmlns:a16="http://schemas.microsoft.com/office/drawing/2014/main" id="{79477330-DFC6-F8CB-DCD0-57F77E84A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Zástupný symbol pro číslo snímku 5">
            <a:extLst>
              <a:ext uri="{FF2B5EF4-FFF2-40B4-BE49-F238E27FC236}">
                <a16:creationId xmlns:a16="http://schemas.microsoft.com/office/drawing/2014/main" id="{9B84CF9E-2F14-033F-1104-06A990A6B6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1EAAC9E-A46E-4BC3-8591-9FB26D66EC80}" type="slidenum">
              <a:rPr lang="en-US" smtClean="0"/>
              <a:t>‹#›</a:t>
            </a:fld>
            <a:endParaRPr lang="en-US"/>
          </a:p>
        </p:txBody>
      </p:sp>
    </p:spTree>
    <p:extLst>
      <p:ext uri="{BB962C8B-B14F-4D97-AF65-F5344CB8AC3E}">
        <p14:creationId xmlns:p14="http://schemas.microsoft.com/office/powerpoint/2010/main" val="3974257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obcanskyrozcestnik.cz/european-march-for-ukraine/" TargetMode="External"/><Relationship Id="rId2" Type="http://schemas.openxmlformats.org/officeDocument/2006/relationships/hyperlink" Target="https://obcanskyrozcestnik.cz/event-estonian-plan-in-prague/"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hyperlink" Target="https://obcanskyrozcestnik.cz/event-estonian-plan-in-prague/" TargetMode="External"/><Relationship Id="rId7" Type="http://schemas.openxmlformats.org/officeDocument/2006/relationships/image" Target="../media/image7.png"/><Relationship Id="rId2" Type="http://schemas.openxmlformats.org/officeDocument/2006/relationships/hyperlink" Target="https://www.facebook.com/europeanmarch" TargetMode="Externa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en.mapy.cz/s/kakohasasu"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obcanskyrozcestnik.cz/european-march-for-ukrain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obcanskyrozcestnik.cz/european-march-for-ukraine/" TargetMode="External"/><Relationship Id="rId2" Type="http://schemas.openxmlformats.org/officeDocument/2006/relationships/hyperlink" Target="https://obcanskyrozcestnik.cz/answers-march-for-ukraine/"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1" name="Rectangle 107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alking on a path&#10;&#10;Description automatically generated">
            <a:extLst>
              <a:ext uri="{FF2B5EF4-FFF2-40B4-BE49-F238E27FC236}">
                <a16:creationId xmlns:a16="http://schemas.microsoft.com/office/drawing/2014/main" id="{C76255BD-259A-46D9-DDFB-15D5987BC56A}"/>
              </a:ext>
            </a:extLst>
          </p:cNvPr>
          <p:cNvPicPr>
            <a:picLocks noChangeAspect="1"/>
          </p:cNvPicPr>
          <p:nvPr/>
        </p:nvPicPr>
        <p:blipFill>
          <a:blip r:embed="rId2">
            <a:extLst>
              <a:ext uri="{28A0092B-C50C-407E-A947-70E740481C1C}">
                <a14:useLocalDpi xmlns:a14="http://schemas.microsoft.com/office/drawing/2010/main" val="0"/>
              </a:ext>
            </a:extLst>
          </a:blip>
          <a:srcRect l="4837" r="15852"/>
          <a:stretch/>
        </p:blipFill>
        <p:spPr>
          <a:xfrm>
            <a:off x="2522358" y="10"/>
            <a:ext cx="9669642" cy="6857990"/>
          </a:xfrm>
          <a:prstGeom prst="rect">
            <a:avLst/>
          </a:prstGeom>
        </p:spPr>
      </p:pic>
      <p:sp>
        <p:nvSpPr>
          <p:cNvPr id="1072" name="Rectangle 107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8242B1F9-D338-F129-6A24-F13984672529}"/>
              </a:ext>
            </a:extLst>
          </p:cNvPr>
          <p:cNvSpPr>
            <a:spLocks noGrp="1"/>
          </p:cNvSpPr>
          <p:nvPr>
            <p:ph type="ctrTitle"/>
          </p:nvPr>
        </p:nvSpPr>
        <p:spPr>
          <a:xfrm>
            <a:off x="952228" y="743447"/>
            <a:ext cx="3973385" cy="3692028"/>
          </a:xfrm>
          <a:noFill/>
        </p:spPr>
        <p:txBody>
          <a:bodyPr>
            <a:normAutofit/>
          </a:bodyPr>
          <a:lstStyle/>
          <a:p>
            <a:pPr algn="l"/>
            <a:r>
              <a:rPr lang="cs-CZ" sz="5200"/>
              <a:t>European March for Ukraine</a:t>
            </a:r>
            <a:endParaRPr lang="en-US" sz="5200"/>
          </a:p>
        </p:txBody>
      </p:sp>
      <p:sp>
        <p:nvSpPr>
          <p:cNvPr id="4" name="Rectangle 3">
            <a:extLst>
              <a:ext uri="{FF2B5EF4-FFF2-40B4-BE49-F238E27FC236}">
                <a16:creationId xmlns:a16="http://schemas.microsoft.com/office/drawing/2014/main" id="{BB29E82E-F6F0-CF61-CE75-4F92D0743A26}"/>
              </a:ext>
            </a:extLst>
          </p:cNvPr>
          <p:cNvSpPr/>
          <p:nvPr/>
        </p:nvSpPr>
        <p:spPr>
          <a:xfrm>
            <a:off x="1342851" y="4469548"/>
            <a:ext cx="1359406" cy="136572"/>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67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Nadpis 1">
            <a:extLst>
              <a:ext uri="{FF2B5EF4-FFF2-40B4-BE49-F238E27FC236}">
                <a16:creationId xmlns:a16="http://schemas.microsoft.com/office/drawing/2014/main" id="{CFE385B8-068B-56D1-DB75-1DF153F3C434}"/>
              </a:ext>
            </a:extLst>
          </p:cNvPr>
          <p:cNvSpPr>
            <a:spLocks noGrp="1"/>
          </p:cNvSpPr>
          <p:nvPr>
            <p:ph type="title"/>
          </p:nvPr>
        </p:nvSpPr>
        <p:spPr>
          <a:xfrm>
            <a:off x="762000" y="1138036"/>
            <a:ext cx="5334000" cy="1402470"/>
          </a:xfrm>
        </p:spPr>
        <p:txBody>
          <a:bodyPr anchor="t">
            <a:normAutofit/>
          </a:bodyPr>
          <a:lstStyle/>
          <a:p>
            <a:r>
              <a:rPr lang="en-US" sz="3200" b="1" dirty="0"/>
              <a:t>Inspiration and pilot marches</a:t>
            </a:r>
          </a:p>
        </p:txBody>
      </p:sp>
      <p:cxnSp>
        <p:nvCxnSpPr>
          <p:cNvPr id="1095" name="Straight Connector 109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Zástupný obsah 2">
            <a:extLst>
              <a:ext uri="{FF2B5EF4-FFF2-40B4-BE49-F238E27FC236}">
                <a16:creationId xmlns:a16="http://schemas.microsoft.com/office/drawing/2014/main" id="{D7E95EF2-7115-6BED-A38E-F5D5F3B64DFE}"/>
              </a:ext>
            </a:extLst>
          </p:cNvPr>
          <p:cNvSpPr>
            <a:spLocks noGrp="1"/>
          </p:cNvSpPr>
          <p:nvPr>
            <p:ph idx="1"/>
          </p:nvPr>
        </p:nvSpPr>
        <p:spPr>
          <a:xfrm>
            <a:off x="762000" y="2271397"/>
            <a:ext cx="5334000" cy="3591207"/>
          </a:xfrm>
          <a:extLst>
            <a:ext uri="{909E8E84-426E-40DD-AFC4-6F175D3DCCD1}">
              <a14:hiddenFill xmlns:a14="http://schemas.microsoft.com/office/drawing/2010/main">
                <a:solidFill>
                  <a:srgbClr val="FFFFFF"/>
                </a:solidFill>
              </a14:hiddenFill>
            </a:ext>
          </a:extLst>
        </p:spPr>
        <p:txBody>
          <a:bodyPr>
            <a:noAutofit/>
          </a:bodyPr>
          <a:lstStyle/>
          <a:p>
            <a:pPr marL="0" indent="0">
              <a:buNone/>
            </a:pPr>
            <a:r>
              <a:rPr lang="cs-CZ" sz="2500" dirty="0"/>
              <a:t>We are following our previous larger event – </a:t>
            </a:r>
            <a:r>
              <a:rPr lang="cs-CZ" sz="2500" b="1" dirty="0">
                <a:hlinkClick r:id="rId2"/>
              </a:rPr>
              <a:t>Estonian plan</a:t>
            </a:r>
            <a:r>
              <a:rPr lang="cs-CZ" sz="2500" dirty="0">
                <a:hlinkClick r:id="rId2"/>
              </a:rPr>
              <a:t> </a:t>
            </a:r>
            <a:r>
              <a:rPr lang="cs-CZ" sz="2500" b="1" dirty="0">
                <a:hlinkClick r:id="rId2"/>
              </a:rPr>
              <a:t>for Ukraine </a:t>
            </a:r>
            <a:r>
              <a:rPr lang="cs-CZ" sz="2500" dirty="0"/>
              <a:t>flashmob in Prague</a:t>
            </a:r>
            <a:r>
              <a:rPr lang="en-US" sz="2500" dirty="0"/>
              <a:t>.</a:t>
            </a:r>
            <a:endParaRPr lang="cs-CZ" sz="2500" dirty="0"/>
          </a:p>
          <a:p>
            <a:pPr marL="0" indent="0">
              <a:buNone/>
            </a:pPr>
            <a:r>
              <a:rPr lang="en-US" sz="2500" dirty="0"/>
              <a:t>And </a:t>
            </a:r>
            <a:r>
              <a:rPr lang="en-US" sz="2500" b="1" dirty="0">
                <a:hlinkClick r:id="rId3"/>
              </a:rPr>
              <a:t>2 pilot marches </a:t>
            </a:r>
            <a:r>
              <a:rPr lang="en-US" sz="2500" dirty="0"/>
              <a:t>in cooperation with initiative across Czech republic in October.</a:t>
            </a:r>
          </a:p>
          <a:p>
            <a:r>
              <a:rPr lang="en-US" sz="2500" dirty="0"/>
              <a:t>3-day march from </a:t>
            </a:r>
            <a:r>
              <a:rPr lang="en-US" sz="2500" dirty="0" err="1"/>
              <a:t>Česká</a:t>
            </a:r>
            <a:r>
              <a:rPr lang="en-US" sz="2500" dirty="0"/>
              <a:t> </a:t>
            </a:r>
            <a:r>
              <a:rPr lang="en-US" sz="2500" dirty="0" err="1"/>
              <a:t>Lípa</a:t>
            </a:r>
            <a:r>
              <a:rPr lang="en-US" sz="2500" dirty="0"/>
              <a:t> to Prague.</a:t>
            </a:r>
          </a:p>
          <a:p>
            <a:r>
              <a:rPr lang="en-US" sz="2500" dirty="0"/>
              <a:t>March from </a:t>
            </a:r>
            <a:r>
              <a:rPr lang="en-US" sz="2500" dirty="0" err="1"/>
              <a:t>Trutnov</a:t>
            </a:r>
            <a:r>
              <a:rPr lang="en-US" sz="2500" dirty="0"/>
              <a:t> to </a:t>
            </a:r>
            <a:r>
              <a:rPr lang="en-US" sz="2500" dirty="0" err="1"/>
              <a:t>Hrádeček</a:t>
            </a:r>
            <a:r>
              <a:rPr lang="en-US" sz="2500" dirty="0"/>
              <a:t> (cottage of Václav Havel) this time dedicated to Ukraine.</a:t>
            </a:r>
            <a:endParaRPr lang="cs-CZ" sz="2500" dirty="0"/>
          </a:p>
        </p:txBody>
      </p:sp>
      <p:pic>
        <p:nvPicPr>
          <p:cNvPr id="1026" name="Picture 2">
            <a:extLst>
              <a:ext uri="{FF2B5EF4-FFF2-40B4-BE49-F238E27FC236}">
                <a16:creationId xmlns:a16="http://schemas.microsoft.com/office/drawing/2014/main" id="{0AE76537-1727-F1FE-A101-A4A49B642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53" r="-1" b="729"/>
          <a:stretch/>
        </p:blipFill>
        <p:spPr bwMode="auto">
          <a:xfrm>
            <a:off x="6217139" y="0"/>
            <a:ext cx="521286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74EF0D8-23A7-4C10-C87F-8DE630B6728A}"/>
              </a:ext>
            </a:extLst>
          </p:cNvPr>
          <p:cNvPicPr>
            <a:picLocks noChangeAspect="1"/>
          </p:cNvPicPr>
          <p:nvPr/>
        </p:nvPicPr>
        <p:blipFill rotWithShape="1">
          <a:blip r:embed="rId5"/>
          <a:srcRect l="6437" r="6437"/>
          <a:stretch/>
        </p:blipFill>
        <p:spPr>
          <a:xfrm>
            <a:off x="6217139" y="3487003"/>
            <a:ext cx="5212861" cy="3370997"/>
          </a:xfrm>
          <a:prstGeom prst="rect">
            <a:avLst/>
          </a:prstGeom>
        </p:spPr>
      </p:pic>
    </p:spTree>
    <p:extLst>
      <p:ext uri="{BB962C8B-B14F-4D97-AF65-F5344CB8AC3E}">
        <p14:creationId xmlns:p14="http://schemas.microsoft.com/office/powerpoint/2010/main" val="4121899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0" name="Rectangle 1059">
            <a:extLst>
              <a:ext uri="{FF2B5EF4-FFF2-40B4-BE49-F238E27FC236}">
                <a16:creationId xmlns:a16="http://schemas.microsoft.com/office/drawing/2014/main" id="{201C88F9-E440-45DE-A776-9609EB590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10FC61-0E56-6008-B06B-FB821858D2E7}"/>
              </a:ext>
            </a:extLst>
          </p:cNvPr>
          <p:cNvSpPr>
            <a:spLocks noGrp="1"/>
          </p:cNvSpPr>
          <p:nvPr>
            <p:ph type="title"/>
          </p:nvPr>
        </p:nvSpPr>
        <p:spPr>
          <a:xfrm>
            <a:off x="276126" y="895619"/>
            <a:ext cx="3936557" cy="1730583"/>
          </a:xfrm>
        </p:spPr>
        <p:txBody>
          <a:bodyPr vert="horz" lIns="91440" tIns="45720" rIns="91440" bIns="45720" rtlCol="0" anchor="b">
            <a:normAutofit/>
          </a:bodyPr>
          <a:lstStyle/>
          <a:p>
            <a:r>
              <a:rPr lang="en-US" sz="4500" kern="1200" dirty="0">
                <a:solidFill>
                  <a:schemeClr val="tx1"/>
                </a:solidFill>
                <a:latin typeface="+mj-lt"/>
                <a:ea typeface="+mj-ea"/>
                <a:cs typeface="+mj-cs"/>
              </a:rPr>
              <a:t>Pilot events</a:t>
            </a:r>
            <a:r>
              <a:rPr lang="en-US" sz="4500" dirty="0"/>
              <a:t> in news:</a:t>
            </a:r>
            <a:endParaRPr lang="en-US" sz="4500" kern="12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0555BC49-F55C-7558-37E7-4AC38CA84EA6}"/>
              </a:ext>
            </a:extLst>
          </p:cNvPr>
          <p:cNvSpPr txBox="1"/>
          <p:nvPr/>
        </p:nvSpPr>
        <p:spPr>
          <a:xfrm>
            <a:off x="6916467" y="6562932"/>
            <a:ext cx="5574460" cy="470428"/>
          </a:xfrm>
          <a:prstGeom prst="rect">
            <a:avLst/>
          </a:prstGeom>
        </p:spPr>
        <p:txBody>
          <a:bodyPr vert="horz" lIns="91440" tIns="45720" rIns="91440" bIns="45720" rtlCol="0">
            <a:normAutofit/>
          </a:bodyPr>
          <a:lstStyle/>
          <a:p>
            <a:pPr>
              <a:lnSpc>
                <a:spcPct val="90000"/>
              </a:lnSpc>
              <a:spcBef>
                <a:spcPts val="1000"/>
              </a:spcBef>
            </a:pPr>
            <a:r>
              <a:rPr lang="en-US" sz="1500" kern="1200" dirty="0">
                <a:solidFill>
                  <a:schemeClr val="tx1"/>
                </a:solidFill>
                <a:latin typeface="+mn-lt"/>
                <a:ea typeface="+mn-ea"/>
                <a:cs typeface="+mn-cs"/>
              </a:rPr>
              <a:t>Sources:  </a:t>
            </a:r>
            <a:r>
              <a:rPr lang="en-US" sz="1500" kern="1200" dirty="0">
                <a:solidFill>
                  <a:schemeClr val="tx1"/>
                </a:solidFill>
                <a:latin typeface="+mn-lt"/>
                <a:ea typeface="+mn-ea"/>
                <a:cs typeface="+mn-cs"/>
                <a:hlinkClick r:id="rId2"/>
              </a:rPr>
              <a:t>FB European March for Ukraine </a:t>
            </a:r>
            <a:r>
              <a:rPr lang="en-US" sz="1500" kern="1200" dirty="0">
                <a:solidFill>
                  <a:schemeClr val="tx1"/>
                </a:solidFill>
                <a:latin typeface="+mn-lt"/>
                <a:ea typeface="+mn-ea"/>
                <a:cs typeface="+mn-cs"/>
              </a:rPr>
              <a:t>/ </a:t>
            </a:r>
            <a:r>
              <a:rPr lang="en-US" sz="1500" kern="1200" dirty="0">
                <a:solidFill>
                  <a:schemeClr val="tx1"/>
                </a:solidFill>
                <a:latin typeface="+mn-lt"/>
                <a:ea typeface="+mn-ea"/>
                <a:cs typeface="+mn-cs"/>
                <a:hlinkClick r:id="rId3"/>
              </a:rPr>
              <a:t>Estonian plan event </a:t>
            </a:r>
            <a:endParaRPr lang="en-US" sz="1500" kern="1200" dirty="0">
              <a:solidFill>
                <a:schemeClr val="tx1"/>
              </a:solidFill>
              <a:latin typeface="+mn-lt"/>
              <a:ea typeface="+mn-ea"/>
              <a:cs typeface="+mn-cs"/>
            </a:endParaRPr>
          </a:p>
        </p:txBody>
      </p:sp>
      <p:pic>
        <p:nvPicPr>
          <p:cNvPr id="9" name="Picture 8">
            <a:extLst>
              <a:ext uri="{FF2B5EF4-FFF2-40B4-BE49-F238E27FC236}">
                <a16:creationId xmlns:a16="http://schemas.microsoft.com/office/drawing/2014/main" id="{EE191ACB-A2FE-DFAF-3A0F-1F6CC85885D5}"/>
              </a:ext>
            </a:extLst>
          </p:cNvPr>
          <p:cNvPicPr>
            <a:picLocks noChangeAspect="1"/>
          </p:cNvPicPr>
          <p:nvPr/>
        </p:nvPicPr>
        <p:blipFill>
          <a:blip r:embed="rId4"/>
          <a:stretch>
            <a:fillRect/>
          </a:stretch>
        </p:blipFill>
        <p:spPr>
          <a:xfrm>
            <a:off x="3937416" y="843175"/>
            <a:ext cx="5235184" cy="3429000"/>
          </a:xfrm>
          <a:prstGeom prst="rect">
            <a:avLst/>
          </a:prstGeom>
          <a:ln>
            <a:solidFill>
              <a:srgbClr val="0F9ED5"/>
            </a:solidFill>
          </a:ln>
        </p:spPr>
      </p:pic>
      <p:pic>
        <p:nvPicPr>
          <p:cNvPr id="1028" name="Picture 4">
            <a:extLst>
              <a:ext uri="{FF2B5EF4-FFF2-40B4-BE49-F238E27FC236}">
                <a16:creationId xmlns:a16="http://schemas.microsoft.com/office/drawing/2014/main" id="{B334EAEB-76C7-D941-F0B8-10A889AA23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000" r="9012" b="-3"/>
          <a:stretch/>
        </p:blipFill>
        <p:spPr bwMode="auto">
          <a:xfrm>
            <a:off x="7418856" y="463456"/>
            <a:ext cx="4569682" cy="3121307"/>
          </a:xfrm>
          <a:prstGeom prst="rect">
            <a:avLst/>
          </a:prstGeom>
          <a:noFill/>
          <a:ln>
            <a:solidFill>
              <a:srgbClr val="0F9ED5"/>
            </a:solidFill>
          </a:ln>
          <a:extLst>
            <a:ext uri="{909E8E84-426E-40DD-AFC4-6F175D3DCCD1}">
              <a14:hiddenFill xmlns:a14="http://schemas.microsoft.com/office/drawing/2010/main">
                <a:solidFill>
                  <a:srgbClr val="FFFFFF"/>
                </a:solidFill>
              </a14:hiddenFill>
            </a:ext>
          </a:extLst>
        </p:spPr>
      </p:pic>
      <p:pic>
        <p:nvPicPr>
          <p:cNvPr id="1034" name="Picture 10" descr="Může jít o obrázek 5 lidí a text">
            <a:extLst>
              <a:ext uri="{FF2B5EF4-FFF2-40B4-BE49-F238E27FC236}">
                <a16:creationId xmlns:a16="http://schemas.microsoft.com/office/drawing/2014/main" id="{F756342E-BD41-ECCB-377E-CFC94A559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1268" y="2692584"/>
            <a:ext cx="2870496" cy="3344267"/>
          </a:xfrm>
          <a:prstGeom prst="rect">
            <a:avLst/>
          </a:prstGeom>
          <a:noFill/>
          <a:ln>
            <a:solidFill>
              <a:srgbClr val="0F9ED5"/>
            </a:solidFill>
          </a:ln>
          <a:extLst>
            <a:ext uri="{909E8E84-426E-40DD-AFC4-6F175D3DCCD1}">
              <a14:hiddenFill xmlns:a14="http://schemas.microsoft.com/office/drawing/2010/main">
                <a:solidFill>
                  <a:srgbClr val="FFFFFF"/>
                </a:solidFill>
              </a14:hiddenFill>
            </a:ext>
          </a:extLst>
        </p:spPr>
      </p:pic>
      <p:pic>
        <p:nvPicPr>
          <p:cNvPr id="1032" name="Picture 8" descr="also Anton Geraschenko informed about event Estonian plan in Prague.">
            <a:extLst>
              <a:ext uri="{FF2B5EF4-FFF2-40B4-BE49-F238E27FC236}">
                <a16:creationId xmlns:a16="http://schemas.microsoft.com/office/drawing/2014/main" id="{91BAFBF8-37AE-26C2-15B7-E457230C2E2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136124" y="2300989"/>
            <a:ext cx="4631772" cy="3913847"/>
          </a:xfrm>
          <a:prstGeom prst="rect">
            <a:avLst/>
          </a:prstGeom>
          <a:noFill/>
          <a:ln>
            <a:solidFill>
              <a:srgbClr val="0F9ED5"/>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39D98F9-BB8E-FFAA-C21B-4AD753E0E2CA}"/>
              </a:ext>
            </a:extLst>
          </p:cNvPr>
          <p:cNvSpPr/>
          <p:nvPr/>
        </p:nvSpPr>
        <p:spPr>
          <a:xfrm>
            <a:off x="75713" y="975721"/>
            <a:ext cx="806671" cy="160478"/>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072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10FC61-0E56-6008-B06B-FB821858D2E7}"/>
              </a:ext>
            </a:extLst>
          </p:cNvPr>
          <p:cNvSpPr>
            <a:spLocks noGrp="1"/>
          </p:cNvSpPr>
          <p:nvPr>
            <p:ph type="title"/>
          </p:nvPr>
        </p:nvSpPr>
        <p:spPr>
          <a:xfrm>
            <a:off x="6417733" y="142240"/>
            <a:ext cx="5291663" cy="1225384"/>
          </a:xfrm>
        </p:spPr>
        <p:txBody>
          <a:bodyPr anchor="b">
            <a:normAutofit/>
          </a:bodyPr>
          <a:lstStyle/>
          <a:p>
            <a:r>
              <a:rPr lang="cs-CZ" sz="4000" dirty="0"/>
              <a:t>Goal of European March for Ukraine </a:t>
            </a:r>
            <a:endParaRPr lang="en-US" sz="4000" dirty="0"/>
          </a:p>
        </p:txBody>
      </p:sp>
      <p:sp>
        <p:nvSpPr>
          <p:cNvPr id="3" name="Zástupný obsah 2">
            <a:extLst>
              <a:ext uri="{FF2B5EF4-FFF2-40B4-BE49-F238E27FC236}">
                <a16:creationId xmlns:a16="http://schemas.microsoft.com/office/drawing/2014/main" id="{FEAD8656-29EB-762A-8CC8-C06BEFBC122F}"/>
              </a:ext>
            </a:extLst>
          </p:cNvPr>
          <p:cNvSpPr>
            <a:spLocks noGrp="1"/>
          </p:cNvSpPr>
          <p:nvPr>
            <p:ph idx="1"/>
          </p:nvPr>
        </p:nvSpPr>
        <p:spPr>
          <a:xfrm>
            <a:off x="6417733" y="1592692"/>
            <a:ext cx="5667360" cy="5123067"/>
          </a:xfrm>
        </p:spPr>
        <p:txBody>
          <a:bodyPr>
            <a:normAutofit fontScale="92500" lnSpcReduction="20000"/>
          </a:bodyPr>
          <a:lstStyle/>
          <a:p>
            <a:pPr marL="0" indent="0">
              <a:buNone/>
            </a:pPr>
            <a:r>
              <a:rPr lang="cs-CZ" sz="2500" dirty="0"/>
              <a:t>We promote the idea that European countries </a:t>
            </a:r>
            <a:r>
              <a:rPr lang="cs-CZ" sz="2500" b="1" dirty="0"/>
              <a:t>should create robust joint defense fund for Ukraine = for Europe.</a:t>
            </a:r>
          </a:p>
          <a:p>
            <a:pPr marL="0" indent="0">
              <a:buNone/>
            </a:pPr>
            <a:endParaRPr lang="cs-CZ" sz="2500" b="1" dirty="0"/>
          </a:p>
          <a:p>
            <a:pPr marL="0" indent="0">
              <a:buNone/>
            </a:pPr>
            <a:r>
              <a:rPr lang="cs-CZ" sz="2500" dirty="0"/>
              <a:t>We shall use detterence by economical power – as Estonian plan says (0,25% western GDP per year as military support of Ukraine). European countries can borrow such amount</a:t>
            </a:r>
            <a:r>
              <a:rPr lang="en-US" sz="2500" dirty="0"/>
              <a:t> (100B euro)</a:t>
            </a:r>
            <a:r>
              <a:rPr lang="cs-CZ" sz="2500" dirty="0"/>
              <a:t> on financial markets as they did after </a:t>
            </a:r>
            <a:r>
              <a:rPr lang="en-US" sz="2500" dirty="0"/>
              <a:t>pandemic (800B euro)</a:t>
            </a:r>
            <a:r>
              <a:rPr lang="cs-CZ" sz="2500" dirty="0"/>
              <a:t>. </a:t>
            </a:r>
            <a:r>
              <a:rPr lang="cs-CZ" sz="2500" b="1" dirty="0"/>
              <a:t>Russia cannot</a:t>
            </a:r>
            <a:r>
              <a:rPr lang="en-US" sz="2500" b="1" dirty="0"/>
              <a:t> do this and is economically much smaller</a:t>
            </a:r>
            <a:r>
              <a:rPr lang="cs-CZ" sz="2500" b="1" dirty="0"/>
              <a:t>. </a:t>
            </a:r>
            <a:r>
              <a:rPr lang="en-US" sz="2500" b="1" dirty="0"/>
              <a:t>We need to wake up Europe, because this plan needs to be talked – and put in place.</a:t>
            </a:r>
          </a:p>
          <a:p>
            <a:pPr marL="0" indent="0">
              <a:buNone/>
            </a:pPr>
            <a:endParaRPr lang="cs-CZ" sz="2500" dirty="0"/>
          </a:p>
          <a:p>
            <a:pPr marL="0" indent="0">
              <a:buNone/>
            </a:pPr>
            <a:r>
              <a:rPr lang="cs-CZ" sz="2500" dirty="0"/>
              <a:t>This is realistic path for peace</a:t>
            </a:r>
            <a:r>
              <a:rPr lang="en-US" sz="2500" dirty="0"/>
              <a:t> and in line with Estonian plan and Draghi proposal. </a:t>
            </a:r>
            <a:endParaRPr lang="cs-CZ" sz="2500" dirty="0"/>
          </a:p>
        </p:txBody>
      </p:sp>
      <p:pic>
        <p:nvPicPr>
          <p:cNvPr id="5" name="Picture 4" descr="A group of people holding flags and a sign&#10;&#10;Description automatically generated">
            <a:extLst>
              <a:ext uri="{FF2B5EF4-FFF2-40B4-BE49-F238E27FC236}">
                <a16:creationId xmlns:a16="http://schemas.microsoft.com/office/drawing/2014/main" id="{CE1AD51B-8619-DD67-7F94-4160A6EB91A6}"/>
              </a:ext>
            </a:extLst>
          </p:cNvPr>
          <p:cNvPicPr>
            <a:picLocks noChangeAspect="1"/>
          </p:cNvPicPr>
          <p:nvPr/>
        </p:nvPicPr>
        <p:blipFill rotWithShape="1">
          <a:blip r:embed="rId2">
            <a:extLst>
              <a:ext uri="{28A0092B-C50C-407E-A947-70E740481C1C}">
                <a14:useLocalDpi xmlns:a14="http://schemas.microsoft.com/office/drawing/2010/main" val="0"/>
              </a:ext>
            </a:extLst>
          </a:blip>
          <a:srcRect l="17196" r="22636"/>
          <a:stretch/>
        </p:blipFill>
        <p:spPr>
          <a:xfrm>
            <a:off x="0" y="0"/>
            <a:ext cx="6190937" cy="6858000"/>
          </a:xfrm>
          <a:prstGeom prst="rect">
            <a:avLst/>
          </a:prstGeom>
        </p:spPr>
      </p:pic>
    </p:spTree>
    <p:extLst>
      <p:ext uri="{BB962C8B-B14F-4D97-AF65-F5344CB8AC3E}">
        <p14:creationId xmlns:p14="http://schemas.microsoft.com/office/powerpoint/2010/main" val="557107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DEDCC5D-8B8A-40DB-BE90-A3AA27C64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78" name="Rectangle 77">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10FC61-0E56-6008-B06B-FB821858D2E7}"/>
              </a:ext>
            </a:extLst>
          </p:cNvPr>
          <p:cNvSpPr>
            <a:spLocks noGrp="1"/>
          </p:cNvSpPr>
          <p:nvPr>
            <p:ph type="title"/>
          </p:nvPr>
        </p:nvSpPr>
        <p:spPr>
          <a:xfrm>
            <a:off x="942832" y="22462"/>
            <a:ext cx="10446225" cy="1349671"/>
          </a:xfrm>
        </p:spPr>
        <p:txBody>
          <a:bodyPr anchor="b">
            <a:normAutofit fontScale="90000"/>
          </a:bodyPr>
          <a:lstStyle/>
          <a:p>
            <a:r>
              <a:rPr lang="en-US" sz="4200" dirty="0"/>
              <a:t>Preliminary</a:t>
            </a:r>
            <a:r>
              <a:rPr lang="cs-CZ" sz="4200" dirty="0"/>
              <a:t> route of the </a:t>
            </a:r>
            <a:r>
              <a:rPr lang="en-US" sz="4200" dirty="0"/>
              <a:t>proposed long march</a:t>
            </a:r>
            <a:r>
              <a:rPr lang="cs-CZ" sz="4200" dirty="0"/>
              <a:t> (from </a:t>
            </a:r>
            <a:r>
              <a:rPr lang="en-US" sz="4200" dirty="0"/>
              <a:t>Berlin</a:t>
            </a:r>
            <a:r>
              <a:rPr lang="cs-CZ" sz="4200" dirty="0"/>
              <a:t> to Lviv)</a:t>
            </a:r>
            <a:r>
              <a:rPr lang="en-US" sz="4200" dirty="0"/>
              <a:t> – 1554 km, up to 2 months of walking</a:t>
            </a:r>
          </a:p>
        </p:txBody>
      </p:sp>
      <p:pic>
        <p:nvPicPr>
          <p:cNvPr id="6" name="Picture 5">
            <a:extLst>
              <a:ext uri="{FF2B5EF4-FFF2-40B4-BE49-F238E27FC236}">
                <a16:creationId xmlns:a16="http://schemas.microsoft.com/office/drawing/2014/main" id="{6E186582-449C-254D-47B0-9941C3E9A795}"/>
              </a:ext>
            </a:extLst>
          </p:cNvPr>
          <p:cNvPicPr>
            <a:picLocks noChangeAspect="1"/>
          </p:cNvPicPr>
          <p:nvPr/>
        </p:nvPicPr>
        <p:blipFill>
          <a:blip r:embed="rId2"/>
          <a:stretch>
            <a:fillRect/>
          </a:stretch>
        </p:blipFill>
        <p:spPr>
          <a:xfrm>
            <a:off x="1347152" y="1372133"/>
            <a:ext cx="9849751" cy="5229716"/>
          </a:xfrm>
          <a:prstGeom prst="rect">
            <a:avLst/>
          </a:prstGeom>
        </p:spPr>
      </p:pic>
      <p:sp>
        <p:nvSpPr>
          <p:cNvPr id="3" name="TextBox 2">
            <a:extLst>
              <a:ext uri="{FF2B5EF4-FFF2-40B4-BE49-F238E27FC236}">
                <a16:creationId xmlns:a16="http://schemas.microsoft.com/office/drawing/2014/main" id="{115FA19C-61C3-7FB6-3B79-1670D06BC6D4}"/>
              </a:ext>
            </a:extLst>
          </p:cNvPr>
          <p:cNvSpPr txBox="1"/>
          <p:nvPr/>
        </p:nvSpPr>
        <p:spPr>
          <a:xfrm>
            <a:off x="5520519" y="6544941"/>
            <a:ext cx="6571397" cy="369332"/>
          </a:xfrm>
          <a:prstGeom prst="rect">
            <a:avLst/>
          </a:prstGeom>
          <a:noFill/>
        </p:spPr>
        <p:txBody>
          <a:bodyPr wrap="square" rtlCol="0">
            <a:spAutoFit/>
          </a:bodyPr>
          <a:lstStyle/>
          <a:p>
            <a:r>
              <a:rPr lang="en-US" dirty="0">
                <a:hlinkClick r:id="rId3"/>
              </a:rPr>
              <a:t>Link to online draft tour: https://en.mapy.cz/s/kakohasasu</a:t>
            </a:r>
            <a:r>
              <a:rPr lang="en-US" dirty="0"/>
              <a:t> </a:t>
            </a:r>
          </a:p>
        </p:txBody>
      </p:sp>
    </p:spTree>
    <p:extLst>
      <p:ext uri="{BB962C8B-B14F-4D97-AF65-F5344CB8AC3E}">
        <p14:creationId xmlns:p14="http://schemas.microsoft.com/office/powerpoint/2010/main" val="2894985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10FC61-0E56-6008-B06B-FB821858D2E7}"/>
              </a:ext>
            </a:extLst>
          </p:cNvPr>
          <p:cNvSpPr>
            <a:spLocks noGrp="1"/>
          </p:cNvSpPr>
          <p:nvPr>
            <p:ph type="title"/>
          </p:nvPr>
        </p:nvSpPr>
        <p:spPr>
          <a:xfrm>
            <a:off x="132938" y="61022"/>
            <a:ext cx="5291663" cy="1225384"/>
          </a:xfrm>
        </p:spPr>
        <p:txBody>
          <a:bodyPr anchor="b">
            <a:normAutofit/>
          </a:bodyPr>
          <a:lstStyle/>
          <a:p>
            <a:r>
              <a:rPr lang="en-US" sz="4000" dirty="0"/>
              <a:t>Why do we propose this strategy of long march?</a:t>
            </a:r>
          </a:p>
        </p:txBody>
      </p:sp>
      <p:sp>
        <p:nvSpPr>
          <p:cNvPr id="3" name="Zástupný obsah 2">
            <a:extLst>
              <a:ext uri="{FF2B5EF4-FFF2-40B4-BE49-F238E27FC236}">
                <a16:creationId xmlns:a16="http://schemas.microsoft.com/office/drawing/2014/main" id="{FEAD8656-29EB-762A-8CC8-C06BEFBC122F}"/>
              </a:ext>
            </a:extLst>
          </p:cNvPr>
          <p:cNvSpPr>
            <a:spLocks noGrp="1"/>
          </p:cNvSpPr>
          <p:nvPr>
            <p:ph idx="1"/>
          </p:nvPr>
        </p:nvSpPr>
        <p:spPr>
          <a:xfrm>
            <a:off x="240158" y="1558573"/>
            <a:ext cx="5855841" cy="5123067"/>
          </a:xfrm>
        </p:spPr>
        <p:txBody>
          <a:bodyPr>
            <a:normAutofit fontScale="92500"/>
          </a:bodyPr>
          <a:lstStyle/>
          <a:p>
            <a:pPr marL="0" indent="0">
              <a:buNone/>
            </a:pPr>
            <a:r>
              <a:rPr lang="en-US" sz="2500" dirty="0"/>
              <a:t>Because we urgently need to bring public attention in Europe to the fact that </a:t>
            </a:r>
            <a:r>
              <a:rPr lang="en-US" sz="2500" b="1" dirty="0"/>
              <a:t>war can and be stoppe</a:t>
            </a:r>
            <a:r>
              <a:rPr lang="en-US" sz="2500" dirty="0"/>
              <a:t>d</a:t>
            </a:r>
            <a:r>
              <a:rPr lang="en-US" sz="2500" b="1" dirty="0"/>
              <a:t>, Ukraine and freedom preserved</a:t>
            </a:r>
            <a:r>
              <a:rPr lang="en-US" sz="2500" dirty="0"/>
              <a:t>, if Europe will finally use its financial strength.</a:t>
            </a:r>
          </a:p>
          <a:p>
            <a:pPr marL="0" indent="0">
              <a:buNone/>
            </a:pPr>
            <a:endParaRPr lang="en-US" sz="2500" dirty="0"/>
          </a:p>
          <a:p>
            <a:pPr marL="0" indent="0">
              <a:buNone/>
            </a:pPr>
            <a:r>
              <a:rPr lang="en-US" sz="2500" dirty="0"/>
              <a:t>Long march when </a:t>
            </a:r>
            <a:r>
              <a:rPr lang="en-US" sz="2500" b="1" dirty="0"/>
              <a:t>somebody walks very long distance </a:t>
            </a:r>
            <a:r>
              <a:rPr lang="en-US" sz="2500" dirty="0"/>
              <a:t>(with support of others) is challenging and therefore </a:t>
            </a:r>
            <a:r>
              <a:rPr lang="en-US" sz="2500" b="1" dirty="0"/>
              <a:t>very strong story</a:t>
            </a:r>
            <a:r>
              <a:rPr lang="en-US" sz="2500" dirty="0"/>
              <a:t>. Something like this was done in the past for even longer distances and it is a way how to efficiently signal the following: citizens in Europe understand the only way to stop Russian war is by our combined economical power = strong </a:t>
            </a:r>
            <a:r>
              <a:rPr lang="en-US" sz="2500" dirty="0" err="1"/>
              <a:t>defence</a:t>
            </a:r>
            <a:r>
              <a:rPr lang="en-US" sz="2500" dirty="0"/>
              <a:t> fund for Ukraine.</a:t>
            </a:r>
            <a:endParaRPr lang="cs-CZ" sz="2500" dirty="0"/>
          </a:p>
        </p:txBody>
      </p:sp>
      <p:pic>
        <p:nvPicPr>
          <p:cNvPr id="6" name="Picture 5" descr="A group of people standing on a stone bridge over a river&#10;&#10;Description automatically generated">
            <a:extLst>
              <a:ext uri="{FF2B5EF4-FFF2-40B4-BE49-F238E27FC236}">
                <a16:creationId xmlns:a16="http://schemas.microsoft.com/office/drawing/2014/main" id="{4D204725-F64C-9026-0A4C-133534B75617}"/>
              </a:ext>
            </a:extLst>
          </p:cNvPr>
          <p:cNvPicPr>
            <a:picLocks noChangeAspect="1"/>
          </p:cNvPicPr>
          <p:nvPr/>
        </p:nvPicPr>
        <p:blipFill rotWithShape="1">
          <a:blip r:embed="rId2">
            <a:extLst>
              <a:ext uri="{28A0092B-C50C-407E-A947-70E740481C1C}">
                <a14:useLocalDpi xmlns:a14="http://schemas.microsoft.com/office/drawing/2010/main" val="0"/>
              </a:ext>
            </a:extLst>
          </a:blip>
          <a:srcRect l="15369" r="19554"/>
          <a:stretch/>
        </p:blipFill>
        <p:spPr>
          <a:xfrm>
            <a:off x="6284482" y="0"/>
            <a:ext cx="5950634" cy="6858000"/>
          </a:xfrm>
          <a:prstGeom prst="rect">
            <a:avLst/>
          </a:prstGeom>
        </p:spPr>
      </p:pic>
    </p:spTree>
    <p:extLst>
      <p:ext uri="{BB962C8B-B14F-4D97-AF65-F5344CB8AC3E}">
        <p14:creationId xmlns:p14="http://schemas.microsoft.com/office/powerpoint/2010/main" val="344537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10FC61-0E56-6008-B06B-FB821858D2E7}"/>
              </a:ext>
            </a:extLst>
          </p:cNvPr>
          <p:cNvSpPr>
            <a:spLocks noGrp="1"/>
          </p:cNvSpPr>
          <p:nvPr>
            <p:ph type="title"/>
          </p:nvPr>
        </p:nvSpPr>
        <p:spPr>
          <a:xfrm>
            <a:off x="176720" y="-237990"/>
            <a:ext cx="11814242" cy="1325563"/>
          </a:xfrm>
        </p:spPr>
        <p:txBody>
          <a:bodyPr>
            <a:normAutofit/>
          </a:bodyPr>
          <a:lstStyle/>
          <a:p>
            <a:r>
              <a:rPr lang="cs-CZ" sz="4000" dirty="0"/>
              <a:t>Ideas </a:t>
            </a:r>
            <a:r>
              <a:rPr lang="en-US" sz="4000" dirty="0"/>
              <a:t>for stops on</a:t>
            </a:r>
            <a:r>
              <a:rPr lang="cs-CZ" sz="4000" dirty="0"/>
              <a:t> the way - European March for Ukraine </a:t>
            </a:r>
            <a:endParaRPr lang="en-US" sz="4000" dirty="0"/>
          </a:p>
        </p:txBody>
      </p:sp>
      <p:sp>
        <p:nvSpPr>
          <p:cNvPr id="3" name="Zástupný obsah 2">
            <a:extLst>
              <a:ext uri="{FF2B5EF4-FFF2-40B4-BE49-F238E27FC236}">
                <a16:creationId xmlns:a16="http://schemas.microsoft.com/office/drawing/2014/main" id="{FEAD8656-29EB-762A-8CC8-C06BEFBC122F}"/>
              </a:ext>
            </a:extLst>
          </p:cNvPr>
          <p:cNvSpPr>
            <a:spLocks noGrp="1"/>
          </p:cNvSpPr>
          <p:nvPr>
            <p:ph idx="1"/>
          </p:nvPr>
        </p:nvSpPr>
        <p:spPr>
          <a:xfrm>
            <a:off x="7571219" y="3540062"/>
            <a:ext cx="4225990" cy="962971"/>
          </a:xfrm>
        </p:spPr>
        <p:txBody>
          <a:bodyPr vert="horz" lIns="91440" tIns="45720" rIns="91440" bIns="45720" rtlCol="0">
            <a:normAutofit/>
          </a:bodyPr>
          <a:lstStyle/>
          <a:p>
            <a:pPr marL="0" indent="0">
              <a:buNone/>
            </a:pPr>
            <a:r>
              <a:rPr lang="en-US" sz="1800" dirty="0"/>
              <a:t>March p</a:t>
            </a:r>
            <a:r>
              <a:rPr lang="cs-CZ" sz="1800" dirty="0"/>
              <a:t>ictures in nature </a:t>
            </a:r>
          </a:p>
          <a:p>
            <a:pPr marL="0" indent="0">
              <a:buNone/>
            </a:pPr>
            <a:endParaRPr lang="cs-CZ" sz="1800" dirty="0"/>
          </a:p>
          <a:p>
            <a:pPr marL="0" indent="0">
              <a:buNone/>
            </a:pPr>
            <a:endParaRPr lang="cs-CZ" sz="1800" dirty="0"/>
          </a:p>
        </p:txBody>
      </p:sp>
      <p:sp>
        <p:nvSpPr>
          <p:cNvPr id="4" name="Zástupný obsah 2">
            <a:extLst>
              <a:ext uri="{FF2B5EF4-FFF2-40B4-BE49-F238E27FC236}">
                <a16:creationId xmlns:a16="http://schemas.microsoft.com/office/drawing/2014/main" id="{87F911F1-60C4-37B2-DC8E-9832F4405FBC}"/>
              </a:ext>
            </a:extLst>
          </p:cNvPr>
          <p:cNvSpPr txBox="1">
            <a:spLocks/>
          </p:cNvSpPr>
          <p:nvPr/>
        </p:nvSpPr>
        <p:spPr>
          <a:xfrm>
            <a:off x="448710" y="1407637"/>
            <a:ext cx="2858311" cy="962971"/>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sz="1800"/>
              <a:t>Panel discussions</a:t>
            </a:r>
          </a:p>
          <a:p>
            <a:endParaRPr lang="cs-CZ"/>
          </a:p>
          <a:p>
            <a:endParaRPr lang="cs-CZ"/>
          </a:p>
          <a:p>
            <a:endParaRPr lang="cs-CZ"/>
          </a:p>
        </p:txBody>
      </p:sp>
      <p:sp>
        <p:nvSpPr>
          <p:cNvPr id="5" name="Zástupný obsah 2">
            <a:extLst>
              <a:ext uri="{FF2B5EF4-FFF2-40B4-BE49-F238E27FC236}">
                <a16:creationId xmlns:a16="http://schemas.microsoft.com/office/drawing/2014/main" id="{919484F3-42CE-77EB-624A-6E5EBECA8426}"/>
              </a:ext>
            </a:extLst>
          </p:cNvPr>
          <p:cNvSpPr txBox="1">
            <a:spLocks/>
          </p:cNvSpPr>
          <p:nvPr/>
        </p:nvSpPr>
        <p:spPr>
          <a:xfrm>
            <a:off x="4084219" y="1084164"/>
            <a:ext cx="4343337" cy="962971"/>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sz="1800" dirty="0"/>
              <a:t>Street </a:t>
            </a:r>
            <a:r>
              <a:rPr lang="en-US" sz="1800" dirty="0"/>
              <a:t>marches</a:t>
            </a:r>
            <a:r>
              <a:rPr lang="cs-CZ" sz="1800" dirty="0"/>
              <a:t> / city rallies</a:t>
            </a:r>
          </a:p>
          <a:p>
            <a:endParaRPr lang="cs-CZ" sz="1800" dirty="0"/>
          </a:p>
          <a:p>
            <a:endParaRPr lang="cs-CZ" sz="1800" dirty="0"/>
          </a:p>
          <a:p>
            <a:endParaRPr lang="cs-CZ" sz="1800" dirty="0"/>
          </a:p>
        </p:txBody>
      </p:sp>
      <p:sp>
        <p:nvSpPr>
          <p:cNvPr id="6" name="Zástupný obsah 2">
            <a:extLst>
              <a:ext uri="{FF2B5EF4-FFF2-40B4-BE49-F238E27FC236}">
                <a16:creationId xmlns:a16="http://schemas.microsoft.com/office/drawing/2014/main" id="{25F3E8B8-7553-01FA-0931-9CCD476C95F5}"/>
              </a:ext>
            </a:extLst>
          </p:cNvPr>
          <p:cNvSpPr txBox="1">
            <a:spLocks/>
          </p:cNvSpPr>
          <p:nvPr/>
        </p:nvSpPr>
        <p:spPr>
          <a:xfrm>
            <a:off x="7865583" y="884537"/>
            <a:ext cx="3553513" cy="550261"/>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cs-CZ" sz="1800" dirty="0"/>
              <a:t>Press conferences</a:t>
            </a:r>
          </a:p>
          <a:p>
            <a:endParaRPr lang="cs-CZ" sz="1800" dirty="0"/>
          </a:p>
          <a:p>
            <a:endParaRPr lang="cs-CZ" sz="1800" dirty="0"/>
          </a:p>
          <a:p>
            <a:endParaRPr lang="cs-CZ" sz="1800" dirty="0"/>
          </a:p>
        </p:txBody>
      </p:sp>
      <p:sp>
        <p:nvSpPr>
          <p:cNvPr id="7" name="Zástupný obsah 2">
            <a:extLst>
              <a:ext uri="{FF2B5EF4-FFF2-40B4-BE49-F238E27FC236}">
                <a16:creationId xmlns:a16="http://schemas.microsoft.com/office/drawing/2014/main" id="{356396F8-C426-525E-66FA-E75353055B8D}"/>
              </a:ext>
            </a:extLst>
          </p:cNvPr>
          <p:cNvSpPr txBox="1">
            <a:spLocks/>
          </p:cNvSpPr>
          <p:nvPr/>
        </p:nvSpPr>
        <p:spPr>
          <a:xfrm>
            <a:off x="483490" y="4291929"/>
            <a:ext cx="5001833" cy="9629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1800"/>
              <a:t>Walks with well-known people</a:t>
            </a:r>
          </a:p>
          <a:p>
            <a:pPr marL="0" indent="0">
              <a:buFont typeface="Arial" panose="020B0604020202020204" pitchFamily="34" charset="0"/>
              <a:buNone/>
            </a:pPr>
            <a:endParaRPr lang="cs-CZ" sz="2400"/>
          </a:p>
          <a:p>
            <a:pPr marL="0" indent="0">
              <a:buFont typeface="Arial" panose="020B0604020202020204" pitchFamily="34" charset="0"/>
              <a:buNone/>
            </a:pPr>
            <a:endParaRPr lang="cs-CZ" sz="2400"/>
          </a:p>
          <a:p>
            <a:endParaRPr lang="cs-CZ" sz="2400"/>
          </a:p>
        </p:txBody>
      </p:sp>
      <p:pic>
        <p:nvPicPr>
          <p:cNvPr id="1026" name="Picture 2" descr="Není k dispozici žádný popis fotky.">
            <a:extLst>
              <a:ext uri="{FF2B5EF4-FFF2-40B4-BE49-F238E27FC236}">
                <a16:creationId xmlns:a16="http://schemas.microsoft.com/office/drawing/2014/main" id="{1DE1630E-AA93-53AF-0790-6316A66004D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3490" y="4486848"/>
            <a:ext cx="3266831" cy="2175872"/>
          </a:xfrm>
          <a:prstGeom prst="rect">
            <a:avLst/>
          </a:prstGeom>
          <a:effectLst>
            <a:softEdge rad="127000"/>
          </a:effectLst>
          <a:extLst>
            <a:ext uri="{909E8E84-426E-40DD-AFC4-6F175D3DCCD1}">
              <a14:hiddenFill xmlns:a14="http://schemas.microsoft.com/office/drawing/2010/main">
                <a:solidFill>
                  <a:srgbClr val="FFFFFF"/>
                </a:solidFill>
              </a14:hiddenFill>
            </a:ext>
          </a:extLst>
        </p:spPr>
      </p:pic>
      <p:pic>
        <p:nvPicPr>
          <p:cNvPr id="21" name="Obrázek 20">
            <a:extLst>
              <a:ext uri="{FF2B5EF4-FFF2-40B4-BE49-F238E27FC236}">
                <a16:creationId xmlns:a16="http://schemas.microsoft.com/office/drawing/2014/main" id="{78C2E62E-9602-D2F2-8F63-3D86CCAE6E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593" y="1603100"/>
            <a:ext cx="3318728" cy="2064660"/>
          </a:xfrm>
          <a:prstGeom prst="rect">
            <a:avLst/>
          </a:prstGeom>
          <a:effectLst>
            <a:softEdge rad="127000"/>
          </a:effectLst>
        </p:spPr>
      </p:pic>
      <p:pic>
        <p:nvPicPr>
          <p:cNvPr id="24" name="Obrázek 23">
            <a:extLst>
              <a:ext uri="{FF2B5EF4-FFF2-40B4-BE49-F238E27FC236}">
                <a16:creationId xmlns:a16="http://schemas.microsoft.com/office/drawing/2014/main" id="{B0950C18-670E-E6E8-C861-DBB31938C94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65584" y="1159668"/>
            <a:ext cx="2973434" cy="2033169"/>
          </a:xfrm>
          <a:prstGeom prst="rect">
            <a:avLst/>
          </a:prstGeom>
          <a:effectLst>
            <a:softEdge rad="127000"/>
          </a:effectLst>
        </p:spPr>
      </p:pic>
      <p:pic>
        <p:nvPicPr>
          <p:cNvPr id="11" name="Picture 10" descr="A group of people holding signs and flags&#10;&#10;Description automatically generated">
            <a:extLst>
              <a:ext uri="{FF2B5EF4-FFF2-40B4-BE49-F238E27FC236}">
                <a16:creationId xmlns:a16="http://schemas.microsoft.com/office/drawing/2014/main" id="{2AA49DE5-5454-B469-6D39-491FE0BB0D22}"/>
              </a:ext>
            </a:extLst>
          </p:cNvPr>
          <p:cNvPicPr>
            <a:picLocks noChangeAspect="1"/>
          </p:cNvPicPr>
          <p:nvPr/>
        </p:nvPicPr>
        <p:blipFill rotWithShape="1">
          <a:blip r:embed="rId5">
            <a:extLst>
              <a:ext uri="{28A0092B-C50C-407E-A947-70E740481C1C}">
                <a14:useLocalDpi xmlns:a14="http://schemas.microsoft.com/office/drawing/2010/main" val="0"/>
              </a:ext>
            </a:extLst>
          </a:blip>
          <a:srcRect t="5176" b="23143"/>
          <a:stretch/>
        </p:blipFill>
        <p:spPr>
          <a:xfrm>
            <a:off x="4084219" y="1407637"/>
            <a:ext cx="3153102" cy="3391569"/>
          </a:xfrm>
          <a:prstGeom prst="rect">
            <a:avLst/>
          </a:prstGeom>
          <a:effectLst>
            <a:softEdge rad="127000"/>
          </a:effectLst>
        </p:spPr>
      </p:pic>
      <p:pic>
        <p:nvPicPr>
          <p:cNvPr id="8" name="Picture 7" descr="A group of people standing on a stone bridge over a river&#10;&#10;Description automatically generated">
            <a:extLst>
              <a:ext uri="{FF2B5EF4-FFF2-40B4-BE49-F238E27FC236}">
                <a16:creationId xmlns:a16="http://schemas.microsoft.com/office/drawing/2014/main" id="{ABBFD4C5-A236-6929-2E2B-C9FB725AA4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6551" y="3759959"/>
            <a:ext cx="4091675" cy="3068756"/>
          </a:xfrm>
          <a:prstGeom prst="rect">
            <a:avLst/>
          </a:prstGeom>
          <a:effectLst>
            <a:softEdge rad="127000"/>
          </a:effectLst>
        </p:spPr>
      </p:pic>
    </p:spTree>
    <p:extLst>
      <p:ext uri="{BB962C8B-B14F-4D97-AF65-F5344CB8AC3E}">
        <p14:creationId xmlns:p14="http://schemas.microsoft.com/office/powerpoint/2010/main" val="840997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1" name="Arc 104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3510FC61-0E56-6008-B06B-FB821858D2E7}"/>
              </a:ext>
            </a:extLst>
          </p:cNvPr>
          <p:cNvSpPr>
            <a:spLocks noGrp="1"/>
          </p:cNvSpPr>
          <p:nvPr>
            <p:ph type="title"/>
          </p:nvPr>
        </p:nvSpPr>
        <p:spPr>
          <a:xfrm>
            <a:off x="5847194" y="658879"/>
            <a:ext cx="5458838" cy="1325563"/>
          </a:xfrm>
        </p:spPr>
        <p:txBody>
          <a:bodyPr>
            <a:normAutofit/>
          </a:bodyPr>
          <a:lstStyle/>
          <a:p>
            <a:r>
              <a:rPr lang="cs-CZ" dirty="0"/>
              <a:t>European March for Ukraine</a:t>
            </a:r>
            <a:r>
              <a:rPr lang="en-US" dirty="0"/>
              <a:t>: main features</a:t>
            </a:r>
            <a:r>
              <a:rPr lang="cs-CZ" dirty="0"/>
              <a:t> </a:t>
            </a:r>
            <a:endParaRPr lang="en-US" dirty="0"/>
          </a:p>
        </p:txBody>
      </p:sp>
      <p:sp>
        <p:nvSpPr>
          <p:cNvPr id="1043" name="Freeform: Shape 104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obsah 2">
            <a:extLst>
              <a:ext uri="{FF2B5EF4-FFF2-40B4-BE49-F238E27FC236}">
                <a16:creationId xmlns:a16="http://schemas.microsoft.com/office/drawing/2014/main" id="{FEAD8656-29EB-762A-8CC8-C06BEFBC122F}"/>
              </a:ext>
            </a:extLst>
          </p:cNvPr>
          <p:cNvSpPr>
            <a:spLocks noGrp="1"/>
          </p:cNvSpPr>
          <p:nvPr>
            <p:ph idx="1"/>
          </p:nvPr>
        </p:nvSpPr>
        <p:spPr>
          <a:xfrm>
            <a:off x="5894963" y="2324961"/>
            <a:ext cx="5904502" cy="4464800"/>
          </a:xfrm>
        </p:spPr>
        <p:txBody>
          <a:bodyPr>
            <a:normAutofit fontScale="85000" lnSpcReduction="20000"/>
          </a:bodyPr>
          <a:lstStyle/>
          <a:p>
            <a:pPr marL="0" indent="0">
              <a:buNone/>
            </a:pPr>
            <a:r>
              <a:rPr lang="cs-CZ" sz="2200" b="1" dirty="0"/>
              <a:t>Main advantage: </a:t>
            </a:r>
            <a:r>
              <a:rPr lang="cs-CZ" sz="2200" dirty="0"/>
              <a:t>interesting idea almost for everyone. It can really raise awareness and help improve defense of Europe (Ukraine at the frontline) in critical times.</a:t>
            </a:r>
            <a:r>
              <a:rPr lang="en-US" sz="2200" dirty="0"/>
              <a:t> It is a powerful tool, fresh for public and media – bringing stories of participants and their motivation.</a:t>
            </a:r>
            <a:endParaRPr lang="cs-CZ" sz="2200" dirty="0"/>
          </a:p>
          <a:p>
            <a:pPr marL="0" indent="0">
              <a:buNone/>
            </a:pPr>
            <a:endParaRPr lang="cs-CZ" sz="2200" dirty="0"/>
          </a:p>
          <a:p>
            <a:pPr marL="0" indent="0">
              <a:buNone/>
            </a:pPr>
            <a:r>
              <a:rPr lang="cs-CZ" sz="2200" b="1" dirty="0"/>
              <a:t>Concerns and countermeasures: </a:t>
            </a:r>
            <a:r>
              <a:rPr lang="en-US" sz="2200" b="0" dirty="0"/>
              <a:t>We are looking for </a:t>
            </a:r>
            <a:r>
              <a:rPr lang="en-US" sz="2200" dirty="0"/>
              <a:t>long distance walkers, EU citizens </a:t>
            </a:r>
            <a:r>
              <a:rPr lang="en-US" sz="2200" b="0" dirty="0"/>
              <a:t>- to find someone who will walk the long distance. It is a long </a:t>
            </a:r>
            <a:r>
              <a:rPr lang="en-US" sz="2200" b="0" dirty="0" err="1"/>
              <a:t>journery</a:t>
            </a:r>
            <a:r>
              <a:rPr lang="en-US" sz="2200" b="0" dirty="0"/>
              <a:t> (1550 km, approx. </a:t>
            </a:r>
            <a:r>
              <a:rPr lang="en-US" sz="2200" dirty="0"/>
              <a:t>up to 2,5 months of walking when every day average is 20 km) but we will help to crowdfund expenses for sleeping and support along the way by joining of other people, bring public attention etc.</a:t>
            </a:r>
          </a:p>
          <a:p>
            <a:pPr marL="0" indent="0">
              <a:buNone/>
            </a:pPr>
            <a:endParaRPr lang="en-US" sz="2200" b="0" dirty="0"/>
          </a:p>
          <a:p>
            <a:pPr marL="0" indent="0">
              <a:buNone/>
            </a:pPr>
            <a:r>
              <a:rPr lang="en-US" sz="2200" dirty="0"/>
              <a:t>We will be also looking for organizers and walkers. Please follow our </a:t>
            </a:r>
            <a:r>
              <a:rPr lang="en-US" sz="2200" dirty="0">
                <a:hlinkClick r:id="rId2"/>
              </a:rPr>
              <a:t>webpage</a:t>
            </a:r>
            <a:r>
              <a:rPr lang="en-US" sz="2200" dirty="0"/>
              <a:t> for registering your possible help.</a:t>
            </a:r>
          </a:p>
        </p:txBody>
      </p:sp>
      <p:pic>
        <p:nvPicPr>
          <p:cNvPr id="21" name="Picture 20" descr="A person holding a flag&#10;&#10;Description automatically generated">
            <a:extLst>
              <a:ext uri="{FF2B5EF4-FFF2-40B4-BE49-F238E27FC236}">
                <a16:creationId xmlns:a16="http://schemas.microsoft.com/office/drawing/2014/main" id="{E26DB4EC-418F-F7BA-6142-E335FB19AE6C}"/>
              </a:ext>
            </a:extLst>
          </p:cNvPr>
          <p:cNvPicPr>
            <a:picLocks noChangeAspect="1"/>
          </p:cNvPicPr>
          <p:nvPr/>
        </p:nvPicPr>
        <p:blipFill rotWithShape="1">
          <a:blip r:embed="rId3">
            <a:extLst>
              <a:ext uri="{28A0092B-C50C-407E-A947-70E740481C1C}">
                <a14:useLocalDpi xmlns:a14="http://schemas.microsoft.com/office/drawing/2010/main" val="0"/>
              </a:ext>
            </a:extLst>
          </a:blip>
          <a:srcRect l="22819"/>
          <a:stretch/>
        </p:blipFill>
        <p:spPr>
          <a:xfrm>
            <a:off x="392535" y="653284"/>
            <a:ext cx="5109893" cy="4412721"/>
          </a:xfrm>
          <a:prstGeom prst="rect">
            <a:avLst/>
          </a:prstGeom>
        </p:spPr>
      </p:pic>
    </p:spTree>
    <p:extLst>
      <p:ext uri="{BB962C8B-B14F-4D97-AF65-F5344CB8AC3E}">
        <p14:creationId xmlns:p14="http://schemas.microsoft.com/office/powerpoint/2010/main" val="399923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6" name="Rectangle 106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Nadpis 1">
            <a:extLst>
              <a:ext uri="{FF2B5EF4-FFF2-40B4-BE49-F238E27FC236}">
                <a16:creationId xmlns:a16="http://schemas.microsoft.com/office/drawing/2014/main" id="{AE836E12-770F-2E37-CF5F-133462587DF6}"/>
              </a:ext>
            </a:extLst>
          </p:cNvPr>
          <p:cNvSpPr txBox="1">
            <a:spLocks/>
          </p:cNvSpPr>
          <p:nvPr/>
        </p:nvSpPr>
        <p:spPr>
          <a:xfrm>
            <a:off x="6625988" y="75063"/>
            <a:ext cx="5562963" cy="5944951"/>
          </a:xfrm>
          <a:prstGeom prst="rect">
            <a:avLst/>
          </a:prstGeom>
        </p:spPr>
        <p:txBody>
          <a:bodyPr vert="horz" lIns="91440" tIns="45720" rIns="91440" bIns="45720" rtlCol="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200" b="1" dirty="0">
                <a:latin typeface="+mn-lt"/>
                <a:ea typeface="+mn-ea"/>
                <a:cs typeface="+mn-cs"/>
              </a:rPr>
              <a:t>European March for Ukraine 2024/2025</a:t>
            </a:r>
          </a:p>
          <a:p>
            <a:pPr algn="l">
              <a:spcAft>
                <a:spcPts val="600"/>
              </a:spcAft>
            </a:pPr>
            <a:endParaRPr lang="en-US" sz="2000" b="1" dirty="0">
              <a:latin typeface="+mn-lt"/>
              <a:ea typeface="+mn-ea"/>
              <a:cs typeface="+mn-cs"/>
            </a:endParaRPr>
          </a:p>
          <a:p>
            <a:pPr algn="l">
              <a:spcAft>
                <a:spcPts val="600"/>
              </a:spcAft>
            </a:pPr>
            <a:r>
              <a:rPr lang="en-US" sz="2000" b="1" dirty="0">
                <a:latin typeface="+mn-lt"/>
                <a:ea typeface="+mn-ea"/>
                <a:cs typeface="+mn-cs"/>
              </a:rPr>
              <a:t>Possible timings:</a:t>
            </a:r>
          </a:p>
          <a:p>
            <a:pPr marL="342900" indent="-228600" algn="l">
              <a:spcAft>
                <a:spcPts val="600"/>
              </a:spcAft>
              <a:buFont typeface="Arial" panose="020B0604020202020204" pitchFamily="34" charset="0"/>
              <a:buChar char="•"/>
            </a:pPr>
            <a:r>
              <a:rPr lang="en-US" sz="2000" dirty="0">
                <a:latin typeface="+mn-lt"/>
                <a:ea typeface="+mn-ea"/>
                <a:cs typeface="+mn-cs"/>
              </a:rPr>
              <a:t>In winter/spring the latest, probable date is 24.2.2025</a:t>
            </a:r>
          </a:p>
          <a:p>
            <a:pPr marL="114300" algn="l">
              <a:spcAft>
                <a:spcPts val="600"/>
              </a:spcAft>
            </a:pPr>
            <a:endParaRPr lang="en-US" sz="2000" dirty="0">
              <a:latin typeface="+mn-lt"/>
              <a:ea typeface="+mn-ea"/>
              <a:cs typeface="+mn-cs"/>
            </a:endParaRPr>
          </a:p>
          <a:p>
            <a:pPr algn="l">
              <a:spcAft>
                <a:spcPts val="600"/>
              </a:spcAft>
            </a:pPr>
            <a:r>
              <a:rPr lang="en-US" sz="2000" b="1" dirty="0">
                <a:latin typeface="+mn-lt"/>
                <a:ea typeface="+mn-ea"/>
                <a:cs typeface="+mn-cs"/>
              </a:rPr>
              <a:t>Objective:</a:t>
            </a:r>
          </a:p>
          <a:p>
            <a:pPr indent="-228600" algn="l">
              <a:spcAft>
                <a:spcPts val="600"/>
              </a:spcAft>
              <a:buFont typeface="Arial" panose="020B0604020202020204" pitchFamily="34" charset="0"/>
              <a:buChar char="•"/>
            </a:pPr>
            <a:r>
              <a:rPr lang="en-US" sz="2000" dirty="0">
                <a:latin typeface="+mn-lt"/>
                <a:ea typeface="+mn-ea"/>
                <a:cs typeface="+mn-cs"/>
              </a:rPr>
              <a:t>Support joint fund for European = Ukrainian defense (Estonian plan). </a:t>
            </a:r>
          </a:p>
          <a:p>
            <a:pPr indent="-228600" algn="l">
              <a:spcAft>
                <a:spcPts val="600"/>
              </a:spcAft>
              <a:buFont typeface="Arial" panose="020B0604020202020204" pitchFamily="34" charset="0"/>
              <a:buChar char="•"/>
            </a:pPr>
            <a:endParaRPr lang="en-US" sz="2000" dirty="0">
              <a:latin typeface="+mn-lt"/>
              <a:ea typeface="+mn-ea"/>
              <a:cs typeface="+mn-cs"/>
            </a:endParaRPr>
          </a:p>
          <a:p>
            <a:pPr algn="l">
              <a:spcAft>
                <a:spcPts val="600"/>
              </a:spcAft>
            </a:pPr>
            <a:r>
              <a:rPr lang="en-US" sz="2000" b="1" dirty="0">
                <a:latin typeface="+mn-lt"/>
                <a:ea typeface="+mn-ea"/>
                <a:cs typeface="+mn-cs"/>
              </a:rPr>
              <a:t>Q&amp;A section on our webpage</a:t>
            </a:r>
          </a:p>
          <a:p>
            <a:pPr marL="342900" indent="-342900" algn="l">
              <a:spcAft>
                <a:spcPts val="600"/>
              </a:spcAft>
              <a:buFont typeface="Arial" panose="020B0604020202020204" pitchFamily="34" charset="0"/>
              <a:buChar char="•"/>
            </a:pPr>
            <a:r>
              <a:rPr lang="en-US" sz="2000" dirty="0">
                <a:latin typeface="+mn-lt"/>
                <a:ea typeface="+mn-ea"/>
                <a:cs typeface="+mn-cs"/>
                <a:hlinkClick r:id="rId2"/>
              </a:rPr>
              <a:t>Questions and answers - goals and practical matters</a:t>
            </a:r>
            <a:endParaRPr lang="en-US" sz="2000" dirty="0">
              <a:latin typeface="+mn-lt"/>
              <a:ea typeface="+mn-ea"/>
              <a:cs typeface="+mn-cs"/>
            </a:endParaRPr>
          </a:p>
          <a:p>
            <a:pPr algn="l">
              <a:spcAft>
                <a:spcPts val="600"/>
              </a:spcAft>
            </a:pPr>
            <a:r>
              <a:rPr lang="en-US" sz="2000" dirty="0">
                <a:latin typeface="+mn-lt"/>
                <a:ea typeface="+mn-ea"/>
                <a:cs typeface="+mn-cs"/>
              </a:rPr>
              <a:t> </a:t>
            </a:r>
          </a:p>
          <a:p>
            <a:pPr algn="l">
              <a:spcAft>
                <a:spcPts val="600"/>
              </a:spcAft>
            </a:pPr>
            <a:r>
              <a:rPr lang="en-US" sz="2000" b="1" dirty="0">
                <a:latin typeface="+mn-lt"/>
                <a:ea typeface="+mn-ea"/>
                <a:cs typeface="+mn-cs"/>
              </a:rPr>
              <a:t>Join us:</a:t>
            </a:r>
          </a:p>
          <a:p>
            <a:pPr indent="-228600" algn="l">
              <a:spcAft>
                <a:spcPts val="600"/>
              </a:spcAft>
              <a:buFont typeface="Arial" panose="020B0604020202020204" pitchFamily="34" charset="0"/>
              <a:buChar char="•"/>
            </a:pPr>
            <a:r>
              <a:rPr lang="en-US" sz="2000" dirty="0">
                <a:latin typeface="+mn-lt"/>
                <a:ea typeface="+mn-ea"/>
                <a:cs typeface="+mn-cs"/>
                <a:hlinkClick r:id="rId3"/>
              </a:rPr>
              <a:t>marchforukraine.net</a:t>
            </a:r>
            <a:endParaRPr lang="en-US" sz="2000" dirty="0">
              <a:latin typeface="+mn-lt"/>
              <a:ea typeface="+mn-ea"/>
              <a:cs typeface="+mn-cs"/>
            </a:endParaRPr>
          </a:p>
          <a:p>
            <a:pPr algn="l">
              <a:spcAft>
                <a:spcPts val="600"/>
              </a:spcAft>
            </a:pPr>
            <a:endParaRPr lang="en-US" sz="2000" dirty="0">
              <a:latin typeface="+mn-lt"/>
              <a:ea typeface="+mn-ea"/>
              <a:cs typeface="+mn-cs"/>
            </a:endParaRPr>
          </a:p>
          <a:p>
            <a:pPr indent="-228600" algn="l">
              <a:spcAft>
                <a:spcPts val="600"/>
              </a:spcAft>
              <a:buFont typeface="Arial" panose="020B0604020202020204" pitchFamily="34" charset="0"/>
              <a:buChar char="•"/>
            </a:pPr>
            <a:endParaRPr lang="en-US" sz="2000" dirty="0">
              <a:latin typeface="+mn-lt"/>
              <a:ea typeface="+mn-ea"/>
              <a:cs typeface="+mn-cs"/>
            </a:endParaRPr>
          </a:p>
        </p:txBody>
      </p:sp>
      <p:pic>
        <p:nvPicPr>
          <p:cNvPr id="12" name="Picture 11">
            <a:extLst>
              <a:ext uri="{FF2B5EF4-FFF2-40B4-BE49-F238E27FC236}">
                <a16:creationId xmlns:a16="http://schemas.microsoft.com/office/drawing/2014/main" id="{96153DC9-CF31-5B29-D736-0899B1916739}"/>
              </a:ext>
            </a:extLst>
          </p:cNvPr>
          <p:cNvPicPr>
            <a:picLocks noChangeAspect="1"/>
          </p:cNvPicPr>
          <p:nvPr/>
        </p:nvPicPr>
        <p:blipFill>
          <a:blip r:embed="rId4"/>
          <a:stretch>
            <a:fillRect/>
          </a:stretch>
        </p:blipFill>
        <p:spPr>
          <a:xfrm>
            <a:off x="-43241" y="0"/>
            <a:ext cx="6537322" cy="6858000"/>
          </a:xfrm>
          <a:prstGeom prst="rect">
            <a:avLst/>
          </a:prstGeom>
        </p:spPr>
      </p:pic>
      <p:sp>
        <p:nvSpPr>
          <p:cNvPr id="13" name="Rectangle 12">
            <a:extLst>
              <a:ext uri="{FF2B5EF4-FFF2-40B4-BE49-F238E27FC236}">
                <a16:creationId xmlns:a16="http://schemas.microsoft.com/office/drawing/2014/main" id="{B7B092E1-D3E9-7999-F3E1-FAF4E5909CC8}"/>
              </a:ext>
            </a:extLst>
          </p:cNvPr>
          <p:cNvSpPr/>
          <p:nvPr/>
        </p:nvSpPr>
        <p:spPr>
          <a:xfrm>
            <a:off x="10832594" y="634527"/>
            <a:ext cx="1359406" cy="136572"/>
          </a:xfrm>
          <a:prstGeom prst="rect">
            <a:avLst/>
          </a:prstGeom>
          <a:solidFill>
            <a:srgbClr val="0F9E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845567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182</TotalTime>
  <Words>588</Words>
  <Application>Microsoft Office PowerPoint</Application>
  <PresentationFormat>Widescreen</PresentationFormat>
  <Paragraphs>49</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Aptos Display</vt:lpstr>
      <vt:lpstr>Arial</vt:lpstr>
      <vt:lpstr>Calibri</vt:lpstr>
      <vt:lpstr>Motiv Office</vt:lpstr>
      <vt:lpstr>European March for Ukraine</vt:lpstr>
      <vt:lpstr>Inspiration and pilot marches</vt:lpstr>
      <vt:lpstr>Pilot events in news:</vt:lpstr>
      <vt:lpstr>Goal of European March for Ukraine </vt:lpstr>
      <vt:lpstr>Preliminary route of the proposed long march (from Berlin to Lviv) – 1554 km, up to 2 months of walking</vt:lpstr>
      <vt:lpstr>Why do we propose this strategy of long march?</vt:lpstr>
      <vt:lpstr>Ideas for stops on the way - European March for Ukraine </vt:lpstr>
      <vt:lpstr>European March for Ukraine: main features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Michal Majzner</dc:creator>
  <cp:lastModifiedBy>Michal Majzner</cp:lastModifiedBy>
  <cp:revision>9</cp:revision>
  <dcterms:created xsi:type="dcterms:W3CDTF">2024-07-22T14:52:56Z</dcterms:created>
  <dcterms:modified xsi:type="dcterms:W3CDTF">2024-10-12T15:53:23Z</dcterms:modified>
</cp:coreProperties>
</file>